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7"/>
  </p:notesMasterIdLst>
  <p:sldIdLst>
    <p:sldId id="257" r:id="rId6"/>
    <p:sldId id="1219" r:id="rId7"/>
    <p:sldId id="1217" r:id="rId8"/>
    <p:sldId id="1222" r:id="rId9"/>
    <p:sldId id="280" r:id="rId10"/>
    <p:sldId id="1221" r:id="rId11"/>
    <p:sldId id="1212" r:id="rId12"/>
    <p:sldId id="1220" r:id="rId13"/>
    <p:sldId id="1215" r:id="rId14"/>
    <p:sldId id="1202" r:id="rId15"/>
    <p:sldId id="1216" r:id="rId16"/>
    <p:sldId id="1213" r:id="rId17"/>
    <p:sldId id="1214" r:id="rId18"/>
    <p:sldId id="1209" r:id="rId19"/>
    <p:sldId id="1207" r:id="rId20"/>
    <p:sldId id="1208" r:id="rId21"/>
    <p:sldId id="1205" r:id="rId22"/>
    <p:sldId id="1200" r:id="rId23"/>
    <p:sldId id="1218" r:id="rId24"/>
    <p:sldId id="1210" r:id="rId25"/>
    <p:sldId id="121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DE1157-19A5-EC95-6472-1E675DDDEC16}" name="Tyler McCann" initials="TM" userId="S::mccannt@capi-icpa.ca::30cc8199-282e-41f6-9947-3a70e3f97d2b" providerId="AD"/>
  <p188:author id="{A4D38278-71E8-EE0C-B0C6-FBEEDC8A8077}" name="Elise Wiebe" initials="EW" userId="S::wiebee@capi-icpa.ca::e175e0d0-65b2-4ce8-ab87-ec9bddc6a3d2" providerId="AD"/>
  <p188:author id="{5EB3F08D-8558-4AC4-84DD-50A20946D6EF}" name="Elise Bigley" initials="EB" userId="S::bigleye@capi-icpa.ca::cd97f5b1-8e93-4e6e-88da-4274f1ad8ba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3210015301-noSymbol%20(1)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</a:t>
            </a:r>
            <a:r>
              <a:rPr lang="en-US" baseline="0" dirty="0"/>
              <a:t> Farm </a:t>
            </a:r>
            <a:r>
              <a:rPr lang="en-US" dirty="0"/>
              <a:t>Acres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'3210015301-noSymbol (1)'!$B$11</c:f>
              <c:strCache>
                <c:ptCount val="1"/>
                <c:pt idx="0">
                  <c:v>Acres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'3210015301-noSymbol (1)'!$C$10:$T$10</c:f>
              <c:numCache>
                <c:formatCode>General</c:formatCode>
                <c:ptCount val="18"/>
                <c:pt idx="0">
                  <c:v>1921</c:v>
                </c:pt>
                <c:pt idx="1">
                  <c:v>1931</c:v>
                </c:pt>
                <c:pt idx="2">
                  <c:v>1941</c:v>
                </c:pt>
                <c:pt idx="3">
                  <c:v>1951</c:v>
                </c:pt>
                <c:pt idx="4">
                  <c:v>1956</c:v>
                </c:pt>
                <c:pt idx="5">
                  <c:v>1961</c:v>
                </c:pt>
                <c:pt idx="6">
                  <c:v>1966</c:v>
                </c:pt>
                <c:pt idx="7">
                  <c:v>1971</c:v>
                </c:pt>
                <c:pt idx="8">
                  <c:v>1976</c:v>
                </c:pt>
                <c:pt idx="9">
                  <c:v>1981</c:v>
                </c:pt>
                <c:pt idx="10">
                  <c:v>1986</c:v>
                </c:pt>
                <c:pt idx="11">
                  <c:v>1991</c:v>
                </c:pt>
                <c:pt idx="12">
                  <c:v>1996</c:v>
                </c:pt>
                <c:pt idx="13">
                  <c:v>2001</c:v>
                </c:pt>
                <c:pt idx="14">
                  <c:v>2006</c:v>
                </c:pt>
                <c:pt idx="15">
                  <c:v>2011</c:v>
                </c:pt>
                <c:pt idx="16">
                  <c:v>2016</c:v>
                </c:pt>
                <c:pt idx="17">
                  <c:v>2021</c:v>
                </c:pt>
              </c:numCache>
            </c:numRef>
          </c:cat>
          <c:val>
            <c:numRef>
              <c:f>'3210015301-noSymbol (1)'!$C$11:$T$11</c:f>
              <c:numCache>
                <c:formatCode>#,##0</c:formatCode>
                <c:ptCount val="18"/>
                <c:pt idx="0">
                  <c:v>140887903</c:v>
                </c:pt>
                <c:pt idx="1">
                  <c:v>163114034</c:v>
                </c:pt>
                <c:pt idx="2">
                  <c:v>173563282</c:v>
                </c:pt>
                <c:pt idx="3">
                  <c:v>174046222</c:v>
                </c:pt>
                <c:pt idx="4">
                  <c:v>173919214</c:v>
                </c:pt>
                <c:pt idx="5">
                  <c:v>172542461</c:v>
                </c:pt>
                <c:pt idx="6">
                  <c:v>174120560</c:v>
                </c:pt>
                <c:pt idx="7">
                  <c:v>169664166</c:v>
                </c:pt>
                <c:pt idx="8">
                  <c:v>169082181</c:v>
                </c:pt>
                <c:pt idx="9">
                  <c:v>162815073</c:v>
                </c:pt>
                <c:pt idx="10">
                  <c:v>167601113</c:v>
                </c:pt>
                <c:pt idx="11">
                  <c:v>167423057</c:v>
                </c:pt>
                <c:pt idx="12">
                  <c:v>168167475</c:v>
                </c:pt>
                <c:pt idx="13">
                  <c:v>166802197</c:v>
                </c:pt>
                <c:pt idx="14">
                  <c:v>167010491</c:v>
                </c:pt>
                <c:pt idx="15">
                  <c:v>160155748</c:v>
                </c:pt>
                <c:pt idx="16">
                  <c:v>158723092</c:v>
                </c:pt>
                <c:pt idx="17">
                  <c:v>153687771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EF-4939-97D7-69F09D944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9968079"/>
        <c:axId val="1139971439"/>
      </c:lineChart>
      <c:catAx>
        <c:axId val="11399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971439"/>
        <c:crosses val="autoZero"/>
        <c:auto val="1"/>
        <c:lblAlgn val="ctr"/>
        <c:lblOffset val="100"/>
        <c:noMultiLvlLbl val="0"/>
      </c:catAx>
      <c:valAx>
        <c:axId val="1139971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968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Age Category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 Category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Under 35</c:v>
                </c:pt>
                <c:pt idx="1">
                  <c:v>35 - 44</c:v>
                </c:pt>
                <c:pt idx="2">
                  <c:v>45 - 54</c:v>
                </c:pt>
                <c:pt idx="3">
                  <c:v>55 - 64</c:v>
                </c:pt>
                <c:pt idx="4">
                  <c:v>65 and over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5.1999999999999998E-2</c:v>
                </c:pt>
                <c:pt idx="1">
                  <c:v>0.153</c:v>
                </c:pt>
                <c:pt idx="2">
                  <c:v>0.16</c:v>
                </c:pt>
                <c:pt idx="3">
                  <c:v>0.23899999999999999</c:v>
                </c:pt>
                <c:pt idx="4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57-4F92-A101-5EA7161E35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93697232"/>
        <c:axId val="1493340512"/>
      </c:barChart>
      <c:catAx>
        <c:axId val="1493697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340512"/>
        <c:crosses val="autoZero"/>
        <c:auto val="1"/>
        <c:lblAlgn val="ctr"/>
        <c:lblOffset val="100"/>
        <c:noMultiLvlLbl val="0"/>
      </c:catAx>
      <c:valAx>
        <c:axId val="1493340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69723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Farm Size (Income)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Farm Size (Income)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Under $100,000</c:v>
                </c:pt>
                <c:pt idx="1">
                  <c:v>$100,000 - $250,000</c:v>
                </c:pt>
                <c:pt idx="2">
                  <c:v>$250,000 - $500,000</c:v>
                </c:pt>
                <c:pt idx="3">
                  <c:v>$500,000 - $1 Million</c:v>
                </c:pt>
                <c:pt idx="4">
                  <c:v>$1 Million - $2.5 Million</c:v>
                </c:pt>
                <c:pt idx="5">
                  <c:v>$2.5 Million - $5 Million</c:v>
                </c:pt>
                <c:pt idx="6">
                  <c:v>Over $5 Million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0.09</c:v>
                </c:pt>
                <c:pt idx="1">
                  <c:v>0.14399999999999999</c:v>
                </c:pt>
                <c:pt idx="2">
                  <c:v>0.14199999999999999</c:v>
                </c:pt>
                <c:pt idx="3">
                  <c:v>0.16600000000000001</c:v>
                </c:pt>
                <c:pt idx="4">
                  <c:v>0.27100000000000002</c:v>
                </c:pt>
                <c:pt idx="5">
                  <c:v>0.11799999999999999</c:v>
                </c:pt>
                <c:pt idx="6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62-4EA7-86B9-D4CE6A3FD5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93697232"/>
        <c:axId val="1493340512"/>
      </c:barChart>
      <c:catAx>
        <c:axId val="1493697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340512"/>
        <c:crosses val="autoZero"/>
        <c:auto val="1"/>
        <c:lblAlgn val="ctr"/>
        <c:lblOffset val="100"/>
        <c:noMultiLvlLbl val="0"/>
      </c:catAx>
      <c:valAx>
        <c:axId val="1493340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69723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How concerned are you about the following land use changes?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Not concerned at all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Loss of agricultural land to urban expansion</c:v>
                </c:pt>
                <c:pt idx="1">
                  <c:v>Conversion of natural land</c:v>
                </c:pt>
                <c:pt idx="2">
                  <c:v>Conversion of grassland to cropland</c:v>
                </c:pt>
                <c:pt idx="3">
                  <c:v>Removal of shelterbelts</c:v>
                </c:pt>
                <c:pt idx="4">
                  <c:v>Removal of sloughs, ponds and low-lying areas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0.04</c:v>
                </c:pt>
                <c:pt idx="1">
                  <c:v>9.6000000000000002E-2</c:v>
                </c:pt>
                <c:pt idx="2">
                  <c:v>9.6000000000000002E-2</c:v>
                </c:pt>
                <c:pt idx="3">
                  <c:v>7.5999999999999998E-2</c:v>
                </c:pt>
                <c:pt idx="4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E-4689-92F8-B3FA1A9F9F2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Not very concerned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Loss of agricultural land to urban expansion</c:v>
                </c:pt>
                <c:pt idx="1">
                  <c:v>Conversion of natural land</c:v>
                </c:pt>
                <c:pt idx="2">
                  <c:v>Conversion of grassland to cropland</c:v>
                </c:pt>
                <c:pt idx="3">
                  <c:v>Removal of shelterbelts</c:v>
                </c:pt>
                <c:pt idx="4">
                  <c:v>Removal of sloughs, ponds and low-lying areas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7.0999999999999994E-2</c:v>
                </c:pt>
                <c:pt idx="1">
                  <c:v>0.16300000000000001</c:v>
                </c:pt>
                <c:pt idx="2">
                  <c:v>0.17</c:v>
                </c:pt>
                <c:pt idx="3">
                  <c:v>0.157</c:v>
                </c:pt>
                <c:pt idx="4">
                  <c:v>0.183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E-4689-92F8-B3FA1A9F9F2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Loss of agricultural land to urban expansion</c:v>
                </c:pt>
                <c:pt idx="1">
                  <c:v>Conversion of natural land</c:v>
                </c:pt>
                <c:pt idx="2">
                  <c:v>Conversion of grassland to cropland</c:v>
                </c:pt>
                <c:pt idx="3">
                  <c:v>Removal of shelterbelts</c:v>
                </c:pt>
                <c:pt idx="4">
                  <c:v>Removal of sloughs, ponds and low-lying areas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0.112</c:v>
                </c:pt>
                <c:pt idx="1">
                  <c:v>0.29699999999999999</c:v>
                </c:pt>
                <c:pt idx="2">
                  <c:v>0.34799999999999998</c:v>
                </c:pt>
                <c:pt idx="3">
                  <c:v>0.27100000000000002</c:v>
                </c:pt>
                <c:pt idx="4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1E-4689-92F8-B3FA1A9F9F2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concerned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Loss of agricultural land to urban expansion</c:v>
                </c:pt>
                <c:pt idx="1">
                  <c:v>Conversion of natural land</c:v>
                </c:pt>
                <c:pt idx="2">
                  <c:v>Conversion of grassland to cropland</c:v>
                </c:pt>
                <c:pt idx="3">
                  <c:v>Removal of shelterbelts</c:v>
                </c:pt>
                <c:pt idx="4">
                  <c:v>Removal of sloughs, ponds and low-lying areas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0.30399999999999999</c:v>
                </c:pt>
                <c:pt idx="1">
                  <c:v>0.32100000000000001</c:v>
                </c:pt>
                <c:pt idx="2">
                  <c:v>0.25700000000000001</c:v>
                </c:pt>
                <c:pt idx="3">
                  <c:v>0.30499999999999999</c:v>
                </c:pt>
                <c:pt idx="4">
                  <c:v>0.25700000000000001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1E-4689-92F8-B3FA1A9F9F2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Extremely concerned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Loss of agricultural land to urban expansion</c:v>
                </c:pt>
                <c:pt idx="1">
                  <c:v>Conversion of natural land</c:v>
                </c:pt>
                <c:pt idx="2">
                  <c:v>Conversion of grassland to cropland</c:v>
                </c:pt>
                <c:pt idx="3">
                  <c:v>Removal of shelterbelts</c:v>
                </c:pt>
                <c:pt idx="4">
                  <c:v>Removal of sloughs, ponds and low-lying areas</c:v>
                </c:pt>
              </c:strCache>
            </c:strRef>
          </c:cat>
          <c:val>
            <c:numRef>
              <c:f>Sheet1!$B$6:$F$6</c:f>
              <c:numCache>
                <c:formatCode>0%</c:formatCode>
                <c:ptCount val="5"/>
                <c:pt idx="0">
                  <c:v>0.47299999999999998</c:v>
                </c:pt>
                <c:pt idx="1">
                  <c:v>0.123</c:v>
                </c:pt>
                <c:pt idx="2">
                  <c:v>0.129</c:v>
                </c:pt>
                <c:pt idx="3">
                  <c:v>0.191</c:v>
                </c:pt>
                <c:pt idx="4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1E-4689-92F8-B3FA1A9F9F2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42964063"/>
        <c:axId val="364580991"/>
      </c:barChart>
      <c:catAx>
        <c:axId val="5429640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580991"/>
        <c:crosses val="autoZero"/>
        <c:auto val="1"/>
        <c:lblAlgn val="ctr"/>
        <c:lblOffset val="100"/>
        <c:noMultiLvlLbl val="0"/>
      </c:catAx>
      <c:valAx>
        <c:axId val="3645809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964063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Top three economic factors</a:t>
            </a:r>
            <a:r>
              <a:rPr lang="en-CA" baseline="0"/>
              <a:t> </a:t>
            </a:r>
            <a:r>
              <a:rPr lang="en-CA"/>
              <a:t>considered when making land use decisions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3 Economic Considerations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Profitability</c:v>
                </c:pt>
                <c:pt idx="1">
                  <c:v>Input Costs</c:v>
                </c:pt>
                <c:pt idx="2">
                  <c:v>Commodity Prices</c:v>
                </c:pt>
                <c:pt idx="3">
                  <c:v>Equipment and Technology Innovation</c:v>
                </c:pt>
                <c:pt idx="4">
                  <c:v>Land Values and Property Taxes</c:v>
                </c:pt>
                <c:pt idx="5">
                  <c:v>Market Access and Transportation Costs</c:v>
                </c:pt>
                <c:pt idx="6">
                  <c:v>Labour Availability and Costs</c:v>
                </c:pt>
                <c:pt idx="7">
                  <c:v>Other</c:v>
                </c:pt>
                <c:pt idx="8">
                  <c:v>Climate Change Impacts and Adaption Costs</c:v>
                </c:pt>
                <c:pt idx="9">
                  <c:v>Government Progarm Payments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0.89</c:v>
                </c:pt>
                <c:pt idx="1">
                  <c:v>0.73</c:v>
                </c:pt>
                <c:pt idx="2" formatCode="0.00%">
                  <c:v>0.59399999999999997</c:v>
                </c:pt>
                <c:pt idx="3">
                  <c:v>0.21</c:v>
                </c:pt>
                <c:pt idx="4" formatCode="0.00%">
                  <c:v>0.14799999999999999</c:v>
                </c:pt>
                <c:pt idx="5">
                  <c:v>0.13</c:v>
                </c:pt>
                <c:pt idx="6" formatCode="0.00%">
                  <c:v>0.108</c:v>
                </c:pt>
                <c:pt idx="7">
                  <c:v>0.08</c:v>
                </c:pt>
                <c:pt idx="8" formatCode="0.00%">
                  <c:v>6.2E-2</c:v>
                </c:pt>
                <c:pt idx="9" formatCode="0.00%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1F-4492-93D3-74741DA651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01773728"/>
        <c:axId val="501775440"/>
      </c:barChart>
      <c:catAx>
        <c:axId val="501773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775440"/>
        <c:crosses val="autoZero"/>
        <c:auto val="1"/>
        <c:lblAlgn val="ctr"/>
        <c:lblOffset val="100"/>
        <c:noMultiLvlLbl val="0"/>
      </c:catAx>
      <c:valAx>
        <c:axId val="501775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77372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62" b="0" i="0" u="none" strike="noStrike" baseline="0" dirty="0">
                <a:effectLst/>
              </a:rPr>
              <a:t>In the past 5 years, have you converted any natural or marginal lands on your property to cropland?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Which of the following environmental issues is the most pressing for your farm operation?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0.26900000000000002</c:v>
                </c:pt>
                <c:pt idx="1">
                  <c:v>0.73099999999999998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A-4FF3-ACC7-942DF2A297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01773728"/>
        <c:axId val="501775440"/>
      </c:barChart>
      <c:catAx>
        <c:axId val="501773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775440"/>
        <c:crosses val="autoZero"/>
        <c:auto val="1"/>
        <c:lblAlgn val="ctr"/>
        <c:lblOffset val="100"/>
        <c:noMultiLvlLbl val="0"/>
      </c:catAx>
      <c:valAx>
        <c:axId val="501775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77372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Which of the following environmental</a:t>
            </a:r>
            <a:r>
              <a:rPr lang="en-US" sz="1600" baseline="0"/>
              <a:t> issues is the most pressing for your farm operation?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Other (please specify)</c:v>
                </c:pt>
                <c:pt idx="1">
                  <c:v>Reducing emissions</c:v>
                </c:pt>
                <c:pt idx="2">
                  <c:v>Adapting to extreme weather</c:v>
                </c:pt>
                <c:pt idx="3">
                  <c:v>Maintaining grasslands</c:v>
                </c:pt>
                <c:pt idx="4">
                  <c:v>Protecting wildlife habitat</c:v>
                </c:pt>
                <c:pt idx="5">
                  <c:v>Water quality and quantity</c:v>
                </c:pt>
                <c:pt idx="6">
                  <c:v>Soil health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4.4999999999999998E-2</c:v>
                </c:pt>
                <c:pt idx="1">
                  <c:v>7.0000000000000001E-3</c:v>
                </c:pt>
                <c:pt idx="2">
                  <c:v>0.22</c:v>
                </c:pt>
                <c:pt idx="3">
                  <c:v>2.8000000000000001E-2</c:v>
                </c:pt>
                <c:pt idx="4">
                  <c:v>3.5000000000000003E-2</c:v>
                </c:pt>
                <c:pt idx="5">
                  <c:v>8.4000000000000005E-2</c:v>
                </c:pt>
                <c:pt idx="6">
                  <c:v>0.58199999999999996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F-4402-B0B0-9CA584A43F9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Other (please specify)</c:v>
                </c:pt>
                <c:pt idx="1">
                  <c:v>Reducing emissions</c:v>
                </c:pt>
                <c:pt idx="2">
                  <c:v>Adapting to extreme weather</c:v>
                </c:pt>
                <c:pt idx="3">
                  <c:v>Maintaining grasslands</c:v>
                </c:pt>
                <c:pt idx="4">
                  <c:v>Protecting wildlife habitat</c:v>
                </c:pt>
                <c:pt idx="5">
                  <c:v>Water quality and quantity</c:v>
                </c:pt>
                <c:pt idx="6">
                  <c:v>Soil health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6.0000000000000001E-3</c:v>
                </c:pt>
                <c:pt idx="1">
                  <c:v>1.2999999999999999E-2</c:v>
                </c:pt>
                <c:pt idx="2">
                  <c:v>0.18099999999999999</c:v>
                </c:pt>
                <c:pt idx="3">
                  <c:v>2.5000000000000001E-2</c:v>
                </c:pt>
                <c:pt idx="4">
                  <c:v>1.9E-2</c:v>
                </c:pt>
                <c:pt idx="5">
                  <c:v>4.3999999999999997E-2</c:v>
                </c:pt>
                <c:pt idx="6">
                  <c:v>0.71299999999999997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4F-4402-B0B0-9CA584A43F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23716080"/>
        <c:axId val="1523717792"/>
      </c:barChart>
      <c:catAx>
        <c:axId val="1523716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717792"/>
        <c:crosses val="autoZero"/>
        <c:auto val="1"/>
        <c:lblAlgn val="ctr"/>
        <c:lblOffset val="100"/>
        <c:noMultiLvlLbl val="0"/>
      </c:catAx>
      <c:valAx>
        <c:axId val="1523717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71608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400" b="0" i="0" u="none" strike="noStrike" baseline="0">
                <a:effectLst/>
              </a:rPr>
              <a:t>Which of the following factors most discourage you from participating in current conservation programs? (choose up to 3)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3 Discouraging Factors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Complex Application Process</c:v>
                </c:pt>
                <c:pt idx="1">
                  <c:v>Insufficient Payment Amounts</c:v>
                </c:pt>
                <c:pt idx="2">
                  <c:v>Inflexible Program Requirements</c:v>
                </c:pt>
                <c:pt idx="3">
                  <c:v>Uncertainty About Long-Term Benefits</c:v>
                </c:pt>
                <c:pt idx="4">
                  <c:v>Lack of Technical Support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0.56299999999999994</c:v>
                </c:pt>
                <c:pt idx="1">
                  <c:v>0.53</c:v>
                </c:pt>
                <c:pt idx="2">
                  <c:v>0.47199999999999998</c:v>
                </c:pt>
                <c:pt idx="3">
                  <c:v>0.46800000000000003</c:v>
                </c:pt>
                <c:pt idx="4">
                  <c:v>0.13900000000000001</c:v>
                </c:pt>
                <c:pt idx="5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B-4531-9F23-20FDDEE8A0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01773728"/>
        <c:axId val="501775440"/>
      </c:barChart>
      <c:catAx>
        <c:axId val="501773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775440"/>
        <c:crosses val="autoZero"/>
        <c:auto val="1"/>
        <c:lblAlgn val="ctr"/>
        <c:lblOffset val="100"/>
        <c:noMultiLvlLbl val="0"/>
      </c:catAx>
      <c:valAx>
        <c:axId val="501775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77372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Which of the following potential changes to conservation programs would most encourage your participation?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Higher payment rates</c:v>
                </c:pt>
                <c:pt idx="1">
                  <c:v>Simplified application process</c:v>
                </c:pt>
                <c:pt idx="2">
                  <c:v>More flexible land use options</c:v>
                </c:pt>
                <c:pt idx="3">
                  <c:v>Longer contract terms</c:v>
                </c:pt>
                <c:pt idx="4">
                  <c:v>Improved extension services' technical assistance</c:v>
                </c:pt>
                <c:pt idx="5">
                  <c:v>Integration with other environmental payments, e.g. carbon credit markets</c:v>
                </c:pt>
                <c:pt idx="6">
                  <c:v>Other (please specify)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0.378</c:v>
                </c:pt>
                <c:pt idx="1">
                  <c:v>0.184</c:v>
                </c:pt>
                <c:pt idx="2">
                  <c:v>0.23599999999999999</c:v>
                </c:pt>
                <c:pt idx="3">
                  <c:v>3.0000000000000001E-3</c:v>
                </c:pt>
                <c:pt idx="4">
                  <c:v>5.1999999999999998E-2</c:v>
                </c:pt>
                <c:pt idx="5">
                  <c:v>4.2000000000000003E-2</c:v>
                </c:pt>
                <c:pt idx="6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6-4C5F-A5A6-283DE896203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Higher payment rates</c:v>
                </c:pt>
                <c:pt idx="1">
                  <c:v>Simplified application process</c:v>
                </c:pt>
                <c:pt idx="2">
                  <c:v>More flexible land use options</c:v>
                </c:pt>
                <c:pt idx="3">
                  <c:v>Longer contract terms</c:v>
                </c:pt>
                <c:pt idx="4">
                  <c:v>Improved extension services' technical assistance</c:v>
                </c:pt>
                <c:pt idx="5">
                  <c:v>Integration with other environmental payments, e.g. carbon credit markets</c:v>
                </c:pt>
                <c:pt idx="6">
                  <c:v>Other (please specify)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0.26600000000000001</c:v>
                </c:pt>
                <c:pt idx="1">
                  <c:v>0.33500000000000002</c:v>
                </c:pt>
                <c:pt idx="2">
                  <c:v>0.152</c:v>
                </c:pt>
                <c:pt idx="3">
                  <c:v>1.2999999999999999E-2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6-4C5F-A5A6-283DE89620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23716080"/>
        <c:axId val="1523717792"/>
      </c:barChart>
      <c:catAx>
        <c:axId val="1523716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717792"/>
        <c:crosses val="autoZero"/>
        <c:auto val="1"/>
        <c:lblAlgn val="ctr"/>
        <c:lblOffset val="100"/>
        <c:noMultiLvlLbl val="0"/>
      </c:catAx>
      <c:valAx>
        <c:axId val="1523717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716080"/>
        <c:crosses val="max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Region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57-49E1-B8D2-345550B293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57-49E1-B8D2-345550B293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West</c:v>
                </c:pt>
                <c:pt idx="1">
                  <c:v>East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57-49E1-B8D2-345550B293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Type of Respondent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Farm Type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Primarily Crops</c:v>
                </c:pt>
                <c:pt idx="1">
                  <c:v>Primarily Livestock</c:v>
                </c:pt>
                <c:pt idx="2">
                  <c:v>Both Crops and Livestock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0.64</c:v>
                </c:pt>
                <c:pt idx="1">
                  <c:v>7.0000000000000007E-2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B4-40D7-A39B-3E93E41557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93697232"/>
        <c:axId val="1493340512"/>
      </c:barChart>
      <c:catAx>
        <c:axId val="1493697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340512"/>
        <c:crosses val="autoZero"/>
        <c:auto val="1"/>
        <c:lblAlgn val="ctr"/>
        <c:lblOffset val="100"/>
        <c:noMultiLvlLbl val="0"/>
      </c:catAx>
      <c:valAx>
        <c:axId val="1493340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69723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5170D-A094-4DC2-8035-2F5F263981E0}" type="doc">
      <dgm:prSet loTypeId="urn:microsoft.com/office/officeart/2018/2/layout/IconVerticalSolidList" loCatId="icon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859CF630-A156-4E06-9D85-912FD4CC8AB2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b="1"/>
            <a:t>Trust and Buy-in issues </a:t>
          </a:r>
          <a:endParaRPr lang="en-US"/>
        </a:p>
      </dgm:t>
    </dgm:pt>
    <dgm:pt modelId="{C81D8AC8-5513-46CD-937F-DEE3E20ACD1A}" type="parTrans" cxnId="{80E43E8B-B9D3-4D36-86BB-A709B6A09F44}">
      <dgm:prSet/>
      <dgm:spPr/>
      <dgm:t>
        <a:bodyPr/>
        <a:lstStyle/>
        <a:p>
          <a:endParaRPr lang="en-US"/>
        </a:p>
      </dgm:t>
    </dgm:pt>
    <dgm:pt modelId="{4BFFAE2D-83D0-4EBA-8990-B601164B1099}" type="sibTrans" cxnId="{80E43E8B-B9D3-4D36-86BB-A709B6A09F44}">
      <dgm:prSet/>
      <dgm:spPr/>
      <dgm:t>
        <a:bodyPr/>
        <a:lstStyle/>
        <a:p>
          <a:endParaRPr lang="en-US"/>
        </a:p>
      </dgm:t>
    </dgm:pt>
    <dgm:pt modelId="{DC354962-ED7D-4275-92A5-0348D985CB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Programs often feel like top-down rules, not tools farmers helped create, leading to trust issues and low participation.</a:t>
          </a:r>
        </a:p>
      </dgm:t>
    </dgm:pt>
    <dgm:pt modelId="{DD0EB1B4-A867-4FF4-BAA9-EB76D535E993}" type="parTrans" cxnId="{653DEF59-D969-48A0-8164-273A24651CB4}">
      <dgm:prSet/>
      <dgm:spPr/>
      <dgm:t>
        <a:bodyPr/>
        <a:lstStyle/>
        <a:p>
          <a:endParaRPr lang="en-US"/>
        </a:p>
      </dgm:t>
    </dgm:pt>
    <dgm:pt modelId="{9BAD4188-303C-4ED7-9C77-277BA75CFD30}" type="sibTrans" cxnId="{653DEF59-D969-48A0-8164-273A24651CB4}">
      <dgm:prSet/>
      <dgm:spPr/>
      <dgm:t>
        <a:bodyPr/>
        <a:lstStyle/>
        <a:p>
          <a:endParaRPr lang="en-US"/>
        </a:p>
      </dgm:t>
    </dgm:pt>
    <dgm:pt modelId="{EF10BF76-5BBF-43D4-9D2C-D6B0DCDCD7E7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b="1" i="1" u="sng"/>
            <a:t>Survey insights</a:t>
          </a:r>
          <a:endParaRPr lang="en-US"/>
        </a:p>
      </dgm:t>
    </dgm:pt>
    <dgm:pt modelId="{20F79726-A38E-4780-8F75-CDFB1B06DFE3}" type="parTrans" cxnId="{E8960FF5-DC10-4DFF-BFA1-7E10F2A1F87D}">
      <dgm:prSet/>
      <dgm:spPr/>
      <dgm:t>
        <a:bodyPr/>
        <a:lstStyle/>
        <a:p>
          <a:endParaRPr lang="en-US"/>
        </a:p>
      </dgm:t>
    </dgm:pt>
    <dgm:pt modelId="{9180430B-C37D-458F-A5AA-273BD5061026}" type="sibTrans" cxnId="{E8960FF5-DC10-4DFF-BFA1-7E10F2A1F87D}">
      <dgm:prSet/>
      <dgm:spPr/>
      <dgm:t>
        <a:bodyPr/>
        <a:lstStyle/>
        <a:p>
          <a:endParaRPr lang="en-US"/>
        </a:p>
      </dgm:t>
    </dgm:pt>
    <dgm:pt modelId="{A7E213F1-C73F-49DC-B379-BE2803AFB7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Among participants, 68% find applications manageable but time-consuming, and 19% find them overly complex. Top barriers include complex processes (56.3%), insufficient payments (53%), and inflexible requirements (47.2%).</a:t>
          </a:r>
        </a:p>
      </dgm:t>
    </dgm:pt>
    <dgm:pt modelId="{C68A4981-D377-4CB3-B954-E2628B0F74BC}" type="parTrans" cxnId="{0CDCBD3B-84D6-4E55-BAFF-E1597141797F}">
      <dgm:prSet/>
      <dgm:spPr/>
      <dgm:t>
        <a:bodyPr/>
        <a:lstStyle/>
        <a:p>
          <a:endParaRPr lang="en-US"/>
        </a:p>
      </dgm:t>
    </dgm:pt>
    <dgm:pt modelId="{4A25EAB2-02D9-4499-B8E9-FBBE764E8AA4}" type="sibTrans" cxnId="{0CDCBD3B-84D6-4E55-BAFF-E1597141797F}">
      <dgm:prSet/>
      <dgm:spPr/>
      <dgm:t>
        <a:bodyPr/>
        <a:lstStyle/>
        <a:p>
          <a:endParaRPr lang="en-US"/>
        </a:p>
      </dgm:t>
    </dgm:pt>
    <dgm:pt modelId="{2F64D709-7885-4774-83A2-27D42989E1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Farmers prefer programs led by conservation groups over government-led ones, with stronger support in the East, suggesting a trust gap with government initiatives.</a:t>
          </a:r>
        </a:p>
      </dgm:t>
    </dgm:pt>
    <dgm:pt modelId="{5BCBB366-BABB-44EA-BD49-1D0C746CF6BB}" type="parTrans" cxnId="{68658576-9DD9-4B76-B6A2-C93CE072BE52}">
      <dgm:prSet/>
      <dgm:spPr/>
      <dgm:t>
        <a:bodyPr/>
        <a:lstStyle/>
        <a:p>
          <a:endParaRPr lang="en-US"/>
        </a:p>
      </dgm:t>
    </dgm:pt>
    <dgm:pt modelId="{8033FC99-290B-4848-B27D-10241B36F590}" type="sibTrans" cxnId="{68658576-9DD9-4B76-B6A2-C93CE072BE52}">
      <dgm:prSet/>
      <dgm:spPr/>
      <dgm:t>
        <a:bodyPr/>
        <a:lstStyle/>
        <a:p>
          <a:endParaRPr lang="en-US"/>
        </a:p>
      </dgm:t>
    </dgm:pt>
    <dgm:pt modelId="{EB8393EE-2CBD-44D0-BB35-24A4E16ACF60}" type="pres">
      <dgm:prSet presAssocID="{C5F5170D-A094-4DC2-8035-2F5F263981E0}" presName="root" presStyleCnt="0">
        <dgm:presLayoutVars>
          <dgm:dir/>
          <dgm:resizeHandles val="exact"/>
        </dgm:presLayoutVars>
      </dgm:prSet>
      <dgm:spPr/>
    </dgm:pt>
    <dgm:pt modelId="{C891FE32-50E5-48CC-B4FF-A66DE6854E22}" type="pres">
      <dgm:prSet presAssocID="{859CF630-A156-4E06-9D85-912FD4CC8AB2}" presName="compNode" presStyleCnt="0"/>
      <dgm:spPr/>
    </dgm:pt>
    <dgm:pt modelId="{DBA728E2-9DAD-4F12-A750-015ED549AF36}" type="pres">
      <dgm:prSet presAssocID="{859CF630-A156-4E06-9D85-912FD4CC8AB2}" presName="bgRect" presStyleLbl="bgShp" presStyleIdx="0" presStyleCnt="5"/>
      <dgm:spPr/>
    </dgm:pt>
    <dgm:pt modelId="{D62DB1B8-8ADB-4C95-AFBB-C573705D4023}" type="pres">
      <dgm:prSet presAssocID="{859CF630-A156-4E06-9D85-912FD4CC8AB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B341980-75B7-46D9-AEFC-1E5A7C651058}" type="pres">
      <dgm:prSet presAssocID="{859CF630-A156-4E06-9D85-912FD4CC8AB2}" presName="spaceRect" presStyleCnt="0"/>
      <dgm:spPr/>
    </dgm:pt>
    <dgm:pt modelId="{6A4B4F98-D82B-4B72-8A6E-A91173C54FED}" type="pres">
      <dgm:prSet presAssocID="{859CF630-A156-4E06-9D85-912FD4CC8AB2}" presName="parTx" presStyleLbl="revTx" presStyleIdx="0" presStyleCnt="5">
        <dgm:presLayoutVars>
          <dgm:chMax val="0"/>
          <dgm:chPref val="0"/>
        </dgm:presLayoutVars>
      </dgm:prSet>
      <dgm:spPr/>
    </dgm:pt>
    <dgm:pt modelId="{E887BEA3-7873-4E92-8973-C266275FC668}" type="pres">
      <dgm:prSet presAssocID="{4BFFAE2D-83D0-4EBA-8990-B601164B1099}" presName="sibTrans" presStyleCnt="0"/>
      <dgm:spPr/>
    </dgm:pt>
    <dgm:pt modelId="{7A22309A-9C4F-44A5-91D3-5E78EE1636DA}" type="pres">
      <dgm:prSet presAssocID="{DC354962-ED7D-4275-92A5-0348D985CBAE}" presName="compNode" presStyleCnt="0"/>
      <dgm:spPr/>
    </dgm:pt>
    <dgm:pt modelId="{3A844E23-58C3-4289-9F5C-6315ED723F4A}" type="pres">
      <dgm:prSet presAssocID="{DC354962-ED7D-4275-92A5-0348D985CBAE}" presName="bgRect" presStyleLbl="bgShp" presStyleIdx="1" presStyleCnt="5"/>
      <dgm:spPr/>
    </dgm:pt>
    <dgm:pt modelId="{39ABAD7D-929D-4005-8F05-5FF3D96D379D}" type="pres">
      <dgm:prSet presAssocID="{DC354962-ED7D-4275-92A5-0348D985CBA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8B563DBB-E303-4BC7-81D8-34FC8FA13D56}" type="pres">
      <dgm:prSet presAssocID="{DC354962-ED7D-4275-92A5-0348D985CBAE}" presName="spaceRect" presStyleCnt="0"/>
      <dgm:spPr/>
    </dgm:pt>
    <dgm:pt modelId="{4CE8F746-DC76-4B54-9C51-6757E491D984}" type="pres">
      <dgm:prSet presAssocID="{DC354962-ED7D-4275-92A5-0348D985CBAE}" presName="parTx" presStyleLbl="revTx" presStyleIdx="1" presStyleCnt="5">
        <dgm:presLayoutVars>
          <dgm:chMax val="0"/>
          <dgm:chPref val="0"/>
        </dgm:presLayoutVars>
      </dgm:prSet>
      <dgm:spPr/>
    </dgm:pt>
    <dgm:pt modelId="{736DA6FE-D6EF-43DC-8DE9-05AD2FA9C0CC}" type="pres">
      <dgm:prSet presAssocID="{9BAD4188-303C-4ED7-9C77-277BA75CFD30}" presName="sibTrans" presStyleCnt="0"/>
      <dgm:spPr/>
    </dgm:pt>
    <dgm:pt modelId="{D22D8E36-ECFD-4F98-8F1E-2194062DE1D9}" type="pres">
      <dgm:prSet presAssocID="{EF10BF76-5BBF-43D4-9D2C-D6B0DCDCD7E7}" presName="compNode" presStyleCnt="0"/>
      <dgm:spPr/>
    </dgm:pt>
    <dgm:pt modelId="{3349EAB3-8AB3-4004-ABE6-38B481A4A360}" type="pres">
      <dgm:prSet presAssocID="{EF10BF76-5BBF-43D4-9D2C-D6B0DCDCD7E7}" presName="bgRect" presStyleLbl="bgShp" presStyleIdx="2" presStyleCnt="5"/>
      <dgm:spPr/>
    </dgm:pt>
    <dgm:pt modelId="{68710B75-AC67-43BF-BB87-8B2921695F65}" type="pres">
      <dgm:prSet presAssocID="{EF10BF76-5BBF-43D4-9D2C-D6B0DCDCD7E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5AE2C07-DB5E-4F2F-9E14-868804351891}" type="pres">
      <dgm:prSet presAssocID="{EF10BF76-5BBF-43D4-9D2C-D6B0DCDCD7E7}" presName="spaceRect" presStyleCnt="0"/>
      <dgm:spPr/>
    </dgm:pt>
    <dgm:pt modelId="{95EF62FF-FD81-4B3A-BF29-8DB56787FF7C}" type="pres">
      <dgm:prSet presAssocID="{EF10BF76-5BBF-43D4-9D2C-D6B0DCDCD7E7}" presName="parTx" presStyleLbl="revTx" presStyleIdx="2" presStyleCnt="5">
        <dgm:presLayoutVars>
          <dgm:chMax val="0"/>
          <dgm:chPref val="0"/>
        </dgm:presLayoutVars>
      </dgm:prSet>
      <dgm:spPr/>
    </dgm:pt>
    <dgm:pt modelId="{FBB92538-D148-4240-8FDB-7ACCF3171207}" type="pres">
      <dgm:prSet presAssocID="{9180430B-C37D-458F-A5AA-273BD5061026}" presName="sibTrans" presStyleCnt="0"/>
      <dgm:spPr/>
    </dgm:pt>
    <dgm:pt modelId="{F7E480C6-F900-45D9-8445-16E2770FCD78}" type="pres">
      <dgm:prSet presAssocID="{A7E213F1-C73F-49DC-B379-BE2803AFB79F}" presName="compNode" presStyleCnt="0"/>
      <dgm:spPr/>
    </dgm:pt>
    <dgm:pt modelId="{7F50A1B9-1D59-4B69-A228-E68D2A88FA77}" type="pres">
      <dgm:prSet presAssocID="{A7E213F1-C73F-49DC-B379-BE2803AFB79F}" presName="bgRect" presStyleLbl="bgShp" presStyleIdx="3" presStyleCnt="5"/>
      <dgm:spPr/>
    </dgm:pt>
    <dgm:pt modelId="{E86C22D2-852B-495A-AB91-E5C0FEDBCD25}" type="pres">
      <dgm:prSet presAssocID="{A7E213F1-C73F-49DC-B379-BE2803AFB79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F54905C6-24EF-4C7A-90EE-F01C6C007D18}" type="pres">
      <dgm:prSet presAssocID="{A7E213F1-C73F-49DC-B379-BE2803AFB79F}" presName="spaceRect" presStyleCnt="0"/>
      <dgm:spPr/>
    </dgm:pt>
    <dgm:pt modelId="{95DE2C89-AB19-41EF-A051-C0BD5BE709F9}" type="pres">
      <dgm:prSet presAssocID="{A7E213F1-C73F-49DC-B379-BE2803AFB79F}" presName="parTx" presStyleLbl="revTx" presStyleIdx="3" presStyleCnt="5">
        <dgm:presLayoutVars>
          <dgm:chMax val="0"/>
          <dgm:chPref val="0"/>
        </dgm:presLayoutVars>
      </dgm:prSet>
      <dgm:spPr/>
    </dgm:pt>
    <dgm:pt modelId="{7173F236-0847-49DA-8B03-768833FEDDAC}" type="pres">
      <dgm:prSet presAssocID="{4A25EAB2-02D9-4499-B8E9-FBBE764E8AA4}" presName="sibTrans" presStyleCnt="0"/>
      <dgm:spPr/>
    </dgm:pt>
    <dgm:pt modelId="{7949634A-E384-4B88-8C34-84A0A8ABADC2}" type="pres">
      <dgm:prSet presAssocID="{2F64D709-7885-4774-83A2-27D42989E11A}" presName="compNode" presStyleCnt="0"/>
      <dgm:spPr/>
    </dgm:pt>
    <dgm:pt modelId="{BD8738D0-0871-4771-AF12-D86321E94B48}" type="pres">
      <dgm:prSet presAssocID="{2F64D709-7885-4774-83A2-27D42989E11A}" presName="bgRect" presStyleLbl="bgShp" presStyleIdx="4" presStyleCnt="5"/>
      <dgm:spPr/>
    </dgm:pt>
    <dgm:pt modelId="{DE7D9848-85C0-4D67-9AEA-E23ADBA1323C}" type="pres">
      <dgm:prSet presAssocID="{2F64D709-7885-4774-83A2-27D42989E11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A5203712-CEF0-448B-80A2-95D0E2B14C33}" type="pres">
      <dgm:prSet presAssocID="{2F64D709-7885-4774-83A2-27D42989E11A}" presName="spaceRect" presStyleCnt="0"/>
      <dgm:spPr/>
    </dgm:pt>
    <dgm:pt modelId="{A32BE880-183E-4E63-AB92-A80716F71786}" type="pres">
      <dgm:prSet presAssocID="{2F64D709-7885-4774-83A2-27D42989E11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CDCBD3B-84D6-4E55-BAFF-E1597141797F}" srcId="{C5F5170D-A094-4DC2-8035-2F5F263981E0}" destId="{A7E213F1-C73F-49DC-B379-BE2803AFB79F}" srcOrd="3" destOrd="0" parTransId="{C68A4981-D377-4CB3-B954-E2628B0F74BC}" sibTransId="{4A25EAB2-02D9-4499-B8E9-FBBE764E8AA4}"/>
    <dgm:cxn modelId="{3DB69240-9B44-4E10-ADA5-707CCAAAAB08}" type="presOf" srcId="{A7E213F1-C73F-49DC-B379-BE2803AFB79F}" destId="{95DE2C89-AB19-41EF-A051-C0BD5BE709F9}" srcOrd="0" destOrd="0" presId="urn:microsoft.com/office/officeart/2018/2/layout/IconVerticalSolidList"/>
    <dgm:cxn modelId="{81D9DB5B-293B-48FF-8AC0-36E62E3EBBA1}" type="presOf" srcId="{DC354962-ED7D-4275-92A5-0348D985CBAE}" destId="{4CE8F746-DC76-4B54-9C51-6757E491D984}" srcOrd="0" destOrd="0" presId="urn:microsoft.com/office/officeart/2018/2/layout/IconVerticalSolidList"/>
    <dgm:cxn modelId="{B7764D4F-10DD-462D-84FA-6A6E37C47961}" type="presOf" srcId="{C5F5170D-A094-4DC2-8035-2F5F263981E0}" destId="{EB8393EE-2CBD-44D0-BB35-24A4E16ACF60}" srcOrd="0" destOrd="0" presId="urn:microsoft.com/office/officeart/2018/2/layout/IconVerticalSolidList"/>
    <dgm:cxn modelId="{68658576-9DD9-4B76-B6A2-C93CE072BE52}" srcId="{C5F5170D-A094-4DC2-8035-2F5F263981E0}" destId="{2F64D709-7885-4774-83A2-27D42989E11A}" srcOrd="4" destOrd="0" parTransId="{5BCBB366-BABB-44EA-BD49-1D0C746CF6BB}" sibTransId="{8033FC99-290B-4848-B27D-10241B36F590}"/>
    <dgm:cxn modelId="{653DEF59-D969-48A0-8164-273A24651CB4}" srcId="{C5F5170D-A094-4DC2-8035-2F5F263981E0}" destId="{DC354962-ED7D-4275-92A5-0348D985CBAE}" srcOrd="1" destOrd="0" parTransId="{DD0EB1B4-A867-4FF4-BAA9-EB76D535E993}" sibTransId="{9BAD4188-303C-4ED7-9C77-277BA75CFD30}"/>
    <dgm:cxn modelId="{80E43E8B-B9D3-4D36-86BB-A709B6A09F44}" srcId="{C5F5170D-A094-4DC2-8035-2F5F263981E0}" destId="{859CF630-A156-4E06-9D85-912FD4CC8AB2}" srcOrd="0" destOrd="0" parTransId="{C81D8AC8-5513-46CD-937F-DEE3E20ACD1A}" sibTransId="{4BFFAE2D-83D0-4EBA-8990-B601164B1099}"/>
    <dgm:cxn modelId="{2C8E259B-5A39-4077-BF43-5D4E0378978F}" type="presOf" srcId="{859CF630-A156-4E06-9D85-912FD4CC8AB2}" destId="{6A4B4F98-D82B-4B72-8A6E-A91173C54FED}" srcOrd="0" destOrd="0" presId="urn:microsoft.com/office/officeart/2018/2/layout/IconVerticalSolidList"/>
    <dgm:cxn modelId="{1FA672C9-47AE-49F5-829B-4F0F0F5C5ACA}" type="presOf" srcId="{EF10BF76-5BBF-43D4-9D2C-D6B0DCDCD7E7}" destId="{95EF62FF-FD81-4B3A-BF29-8DB56787FF7C}" srcOrd="0" destOrd="0" presId="urn:microsoft.com/office/officeart/2018/2/layout/IconVerticalSolidList"/>
    <dgm:cxn modelId="{48E279D7-C096-4561-B715-24361DBB9869}" type="presOf" srcId="{2F64D709-7885-4774-83A2-27D42989E11A}" destId="{A32BE880-183E-4E63-AB92-A80716F71786}" srcOrd="0" destOrd="0" presId="urn:microsoft.com/office/officeart/2018/2/layout/IconVerticalSolidList"/>
    <dgm:cxn modelId="{E8960FF5-DC10-4DFF-BFA1-7E10F2A1F87D}" srcId="{C5F5170D-A094-4DC2-8035-2F5F263981E0}" destId="{EF10BF76-5BBF-43D4-9D2C-D6B0DCDCD7E7}" srcOrd="2" destOrd="0" parTransId="{20F79726-A38E-4780-8F75-CDFB1B06DFE3}" sibTransId="{9180430B-C37D-458F-A5AA-273BD5061026}"/>
    <dgm:cxn modelId="{34726F32-25D6-4F2B-A146-BF0A6CEB1DC9}" type="presParOf" srcId="{EB8393EE-2CBD-44D0-BB35-24A4E16ACF60}" destId="{C891FE32-50E5-48CC-B4FF-A66DE6854E22}" srcOrd="0" destOrd="0" presId="urn:microsoft.com/office/officeart/2018/2/layout/IconVerticalSolidList"/>
    <dgm:cxn modelId="{CC9F79A6-5806-4E0B-B954-148062823E8E}" type="presParOf" srcId="{C891FE32-50E5-48CC-B4FF-A66DE6854E22}" destId="{DBA728E2-9DAD-4F12-A750-015ED549AF36}" srcOrd="0" destOrd="0" presId="urn:microsoft.com/office/officeart/2018/2/layout/IconVerticalSolidList"/>
    <dgm:cxn modelId="{78C5A06F-377D-4216-91C2-BFBB16DD6F2F}" type="presParOf" srcId="{C891FE32-50E5-48CC-B4FF-A66DE6854E22}" destId="{D62DB1B8-8ADB-4C95-AFBB-C573705D4023}" srcOrd="1" destOrd="0" presId="urn:microsoft.com/office/officeart/2018/2/layout/IconVerticalSolidList"/>
    <dgm:cxn modelId="{BE1621E7-914A-4BCA-9727-8396274D00DC}" type="presParOf" srcId="{C891FE32-50E5-48CC-B4FF-A66DE6854E22}" destId="{0B341980-75B7-46D9-AEFC-1E5A7C651058}" srcOrd="2" destOrd="0" presId="urn:microsoft.com/office/officeart/2018/2/layout/IconVerticalSolidList"/>
    <dgm:cxn modelId="{0773DEF5-C401-4D39-A70D-AE30C908BFE8}" type="presParOf" srcId="{C891FE32-50E5-48CC-B4FF-A66DE6854E22}" destId="{6A4B4F98-D82B-4B72-8A6E-A91173C54FED}" srcOrd="3" destOrd="0" presId="urn:microsoft.com/office/officeart/2018/2/layout/IconVerticalSolidList"/>
    <dgm:cxn modelId="{36837CB8-C3C7-49DF-B6DA-A41329359A8D}" type="presParOf" srcId="{EB8393EE-2CBD-44D0-BB35-24A4E16ACF60}" destId="{E887BEA3-7873-4E92-8973-C266275FC668}" srcOrd="1" destOrd="0" presId="urn:microsoft.com/office/officeart/2018/2/layout/IconVerticalSolidList"/>
    <dgm:cxn modelId="{45589DA4-A5AC-40E1-8239-B497D6ECABBC}" type="presParOf" srcId="{EB8393EE-2CBD-44D0-BB35-24A4E16ACF60}" destId="{7A22309A-9C4F-44A5-91D3-5E78EE1636DA}" srcOrd="2" destOrd="0" presId="urn:microsoft.com/office/officeart/2018/2/layout/IconVerticalSolidList"/>
    <dgm:cxn modelId="{E604F440-BA4B-470F-9E53-61A4684A5216}" type="presParOf" srcId="{7A22309A-9C4F-44A5-91D3-5E78EE1636DA}" destId="{3A844E23-58C3-4289-9F5C-6315ED723F4A}" srcOrd="0" destOrd="0" presId="urn:microsoft.com/office/officeart/2018/2/layout/IconVerticalSolidList"/>
    <dgm:cxn modelId="{38AF5FFB-E35F-4D77-8A53-D3C44652C60B}" type="presParOf" srcId="{7A22309A-9C4F-44A5-91D3-5E78EE1636DA}" destId="{39ABAD7D-929D-4005-8F05-5FF3D96D379D}" srcOrd="1" destOrd="0" presId="urn:microsoft.com/office/officeart/2018/2/layout/IconVerticalSolidList"/>
    <dgm:cxn modelId="{8B28D610-E821-4654-9837-404B0CA51B36}" type="presParOf" srcId="{7A22309A-9C4F-44A5-91D3-5E78EE1636DA}" destId="{8B563DBB-E303-4BC7-81D8-34FC8FA13D56}" srcOrd="2" destOrd="0" presId="urn:microsoft.com/office/officeart/2018/2/layout/IconVerticalSolidList"/>
    <dgm:cxn modelId="{A19D8D47-2054-49E5-AA73-57C67EE5782A}" type="presParOf" srcId="{7A22309A-9C4F-44A5-91D3-5E78EE1636DA}" destId="{4CE8F746-DC76-4B54-9C51-6757E491D984}" srcOrd="3" destOrd="0" presId="urn:microsoft.com/office/officeart/2018/2/layout/IconVerticalSolidList"/>
    <dgm:cxn modelId="{52AAB5BD-C60E-4FFB-AC17-6EA9AC01FBDF}" type="presParOf" srcId="{EB8393EE-2CBD-44D0-BB35-24A4E16ACF60}" destId="{736DA6FE-D6EF-43DC-8DE9-05AD2FA9C0CC}" srcOrd="3" destOrd="0" presId="urn:microsoft.com/office/officeart/2018/2/layout/IconVerticalSolidList"/>
    <dgm:cxn modelId="{290B0641-14F0-4796-B176-6BFEEA9A5C20}" type="presParOf" srcId="{EB8393EE-2CBD-44D0-BB35-24A4E16ACF60}" destId="{D22D8E36-ECFD-4F98-8F1E-2194062DE1D9}" srcOrd="4" destOrd="0" presId="urn:microsoft.com/office/officeart/2018/2/layout/IconVerticalSolidList"/>
    <dgm:cxn modelId="{CEBCB69C-22F5-40BF-AB12-E46DA9AE9A59}" type="presParOf" srcId="{D22D8E36-ECFD-4F98-8F1E-2194062DE1D9}" destId="{3349EAB3-8AB3-4004-ABE6-38B481A4A360}" srcOrd="0" destOrd="0" presId="urn:microsoft.com/office/officeart/2018/2/layout/IconVerticalSolidList"/>
    <dgm:cxn modelId="{DE344B33-CE40-45C4-AA82-DE8BF32588AE}" type="presParOf" srcId="{D22D8E36-ECFD-4F98-8F1E-2194062DE1D9}" destId="{68710B75-AC67-43BF-BB87-8B2921695F65}" srcOrd="1" destOrd="0" presId="urn:microsoft.com/office/officeart/2018/2/layout/IconVerticalSolidList"/>
    <dgm:cxn modelId="{5D4516AC-F375-41D1-95FF-FEC6FEA665BA}" type="presParOf" srcId="{D22D8E36-ECFD-4F98-8F1E-2194062DE1D9}" destId="{15AE2C07-DB5E-4F2F-9E14-868804351891}" srcOrd="2" destOrd="0" presId="urn:microsoft.com/office/officeart/2018/2/layout/IconVerticalSolidList"/>
    <dgm:cxn modelId="{6DDC9870-F671-4168-A7B8-E8A321664CE4}" type="presParOf" srcId="{D22D8E36-ECFD-4F98-8F1E-2194062DE1D9}" destId="{95EF62FF-FD81-4B3A-BF29-8DB56787FF7C}" srcOrd="3" destOrd="0" presId="urn:microsoft.com/office/officeart/2018/2/layout/IconVerticalSolidList"/>
    <dgm:cxn modelId="{5328745A-E4EF-4274-8926-67A1FBBD6C6B}" type="presParOf" srcId="{EB8393EE-2CBD-44D0-BB35-24A4E16ACF60}" destId="{FBB92538-D148-4240-8FDB-7ACCF3171207}" srcOrd="5" destOrd="0" presId="urn:microsoft.com/office/officeart/2018/2/layout/IconVerticalSolidList"/>
    <dgm:cxn modelId="{1670109C-1F16-4AD0-BADB-701903CD360F}" type="presParOf" srcId="{EB8393EE-2CBD-44D0-BB35-24A4E16ACF60}" destId="{F7E480C6-F900-45D9-8445-16E2770FCD78}" srcOrd="6" destOrd="0" presId="urn:microsoft.com/office/officeart/2018/2/layout/IconVerticalSolidList"/>
    <dgm:cxn modelId="{44C33F68-0FB9-477A-B156-E3BB0242F22B}" type="presParOf" srcId="{F7E480C6-F900-45D9-8445-16E2770FCD78}" destId="{7F50A1B9-1D59-4B69-A228-E68D2A88FA77}" srcOrd="0" destOrd="0" presId="urn:microsoft.com/office/officeart/2018/2/layout/IconVerticalSolidList"/>
    <dgm:cxn modelId="{D3948F9B-41EC-4B04-8F5D-A8DF7304FCEB}" type="presParOf" srcId="{F7E480C6-F900-45D9-8445-16E2770FCD78}" destId="{E86C22D2-852B-495A-AB91-E5C0FEDBCD25}" srcOrd="1" destOrd="0" presId="urn:microsoft.com/office/officeart/2018/2/layout/IconVerticalSolidList"/>
    <dgm:cxn modelId="{6CE20D16-CAD6-49DE-9C41-BDDFADC99FC2}" type="presParOf" srcId="{F7E480C6-F900-45D9-8445-16E2770FCD78}" destId="{F54905C6-24EF-4C7A-90EE-F01C6C007D18}" srcOrd="2" destOrd="0" presId="urn:microsoft.com/office/officeart/2018/2/layout/IconVerticalSolidList"/>
    <dgm:cxn modelId="{E7E873F8-D025-40D4-8771-23AED4D6D5BE}" type="presParOf" srcId="{F7E480C6-F900-45D9-8445-16E2770FCD78}" destId="{95DE2C89-AB19-41EF-A051-C0BD5BE709F9}" srcOrd="3" destOrd="0" presId="urn:microsoft.com/office/officeart/2018/2/layout/IconVerticalSolidList"/>
    <dgm:cxn modelId="{787F864A-06AC-4FDF-82CD-6C3BCCC93D0C}" type="presParOf" srcId="{EB8393EE-2CBD-44D0-BB35-24A4E16ACF60}" destId="{7173F236-0847-49DA-8B03-768833FEDDAC}" srcOrd="7" destOrd="0" presId="urn:microsoft.com/office/officeart/2018/2/layout/IconVerticalSolidList"/>
    <dgm:cxn modelId="{EA5C32C0-7A32-4832-A8DE-48E2F7571408}" type="presParOf" srcId="{EB8393EE-2CBD-44D0-BB35-24A4E16ACF60}" destId="{7949634A-E384-4B88-8C34-84A0A8ABADC2}" srcOrd="8" destOrd="0" presId="urn:microsoft.com/office/officeart/2018/2/layout/IconVerticalSolidList"/>
    <dgm:cxn modelId="{37ABD16A-4E67-4A66-B4C5-35DCAA19CF21}" type="presParOf" srcId="{7949634A-E384-4B88-8C34-84A0A8ABADC2}" destId="{BD8738D0-0871-4771-AF12-D86321E94B48}" srcOrd="0" destOrd="0" presId="urn:microsoft.com/office/officeart/2018/2/layout/IconVerticalSolidList"/>
    <dgm:cxn modelId="{A6385049-1917-47D5-A89F-4A1CFBB4E169}" type="presParOf" srcId="{7949634A-E384-4B88-8C34-84A0A8ABADC2}" destId="{DE7D9848-85C0-4D67-9AEA-E23ADBA1323C}" srcOrd="1" destOrd="0" presId="urn:microsoft.com/office/officeart/2018/2/layout/IconVerticalSolidList"/>
    <dgm:cxn modelId="{F1E24899-519C-4F0F-87FA-61142C7286BC}" type="presParOf" srcId="{7949634A-E384-4B88-8C34-84A0A8ABADC2}" destId="{A5203712-CEF0-448B-80A2-95D0E2B14C33}" srcOrd="2" destOrd="0" presId="urn:microsoft.com/office/officeart/2018/2/layout/IconVerticalSolidList"/>
    <dgm:cxn modelId="{C200C4C9-CD55-480E-B6D8-10DF2E2E7B26}" type="presParOf" srcId="{7949634A-E384-4B88-8C34-84A0A8ABADC2}" destId="{A32BE880-183E-4E63-AB92-A80716F7178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644A6F-C217-482C-9392-0C234E9A32F2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CA"/>
        </a:p>
      </dgm:t>
    </dgm:pt>
    <dgm:pt modelId="{87C5F1B6-E23D-49F6-A123-316549D3718B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b="0"/>
            <a:t>Misaligned program design</a:t>
          </a:r>
          <a:endParaRPr lang="en-CA" b="0"/>
        </a:p>
      </dgm:t>
    </dgm:pt>
    <dgm:pt modelId="{5C80297F-11C5-4B6B-BFD5-A39748AA0378}" type="parTrans" cxnId="{315F17DC-14CF-40B5-8289-3D15F5C5A53A}">
      <dgm:prSet/>
      <dgm:spPr/>
      <dgm:t>
        <a:bodyPr/>
        <a:lstStyle/>
        <a:p>
          <a:endParaRPr lang="en-CA"/>
        </a:p>
      </dgm:t>
    </dgm:pt>
    <dgm:pt modelId="{0A999C92-6DBC-4000-8755-DC94E0A91935}" type="sibTrans" cxnId="{315F17DC-14CF-40B5-8289-3D15F5C5A53A}">
      <dgm:prSet/>
      <dgm:spPr/>
      <dgm:t>
        <a:bodyPr/>
        <a:lstStyle/>
        <a:p>
          <a:endParaRPr lang="en-CA"/>
        </a:p>
      </dgm:t>
    </dgm:pt>
    <dgm:pt modelId="{BCE824BA-7B12-4C6B-81B9-D6EA2976036D}">
      <dgm:prSet/>
      <dgm:spPr/>
      <dgm:t>
        <a:bodyPr/>
        <a:lstStyle/>
        <a:p>
          <a:r>
            <a:rPr lang="en-US"/>
            <a:t>Farmers want programs that fit their operations, but the existing programs are sometimes not farmer-friendly, particularly for smaller farms with limited resources.</a:t>
          </a:r>
          <a:endParaRPr lang="en-CA"/>
        </a:p>
      </dgm:t>
    </dgm:pt>
    <dgm:pt modelId="{FC2C427B-1155-4C4A-9268-2165A37DA8D9}" type="parTrans" cxnId="{DD2032E8-BCB9-4C83-912A-8C73A000AACC}">
      <dgm:prSet/>
      <dgm:spPr/>
      <dgm:t>
        <a:bodyPr/>
        <a:lstStyle/>
        <a:p>
          <a:endParaRPr lang="en-CA"/>
        </a:p>
      </dgm:t>
    </dgm:pt>
    <dgm:pt modelId="{791D9072-CB76-4614-BF84-C8B7B3846D7E}" type="sibTrans" cxnId="{DD2032E8-BCB9-4C83-912A-8C73A000AACC}">
      <dgm:prSet/>
      <dgm:spPr/>
      <dgm:t>
        <a:bodyPr/>
        <a:lstStyle/>
        <a:p>
          <a:endParaRPr lang="en-CA"/>
        </a:p>
      </dgm:t>
    </dgm:pt>
    <dgm:pt modelId="{E0BC13FD-2F0B-40A6-9B28-75742C8F7D6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/>
            <a:t>Survey insights</a:t>
          </a:r>
          <a:endParaRPr lang="en-CA"/>
        </a:p>
      </dgm:t>
    </dgm:pt>
    <dgm:pt modelId="{11F2880B-AE07-48BE-88BF-C760C10E48B6}" type="parTrans" cxnId="{41B3ECAF-4F45-4548-863A-587950380555}">
      <dgm:prSet/>
      <dgm:spPr/>
      <dgm:t>
        <a:bodyPr/>
        <a:lstStyle/>
        <a:p>
          <a:endParaRPr lang="en-CA"/>
        </a:p>
      </dgm:t>
    </dgm:pt>
    <dgm:pt modelId="{8441E423-4571-483C-AB02-C533343CD22E}" type="sibTrans" cxnId="{41B3ECAF-4F45-4548-863A-587950380555}">
      <dgm:prSet/>
      <dgm:spPr/>
      <dgm:t>
        <a:bodyPr/>
        <a:lstStyle/>
        <a:p>
          <a:endParaRPr lang="en-CA"/>
        </a:p>
      </dgm:t>
    </dgm:pt>
    <dgm:pt modelId="{8B627F6E-7577-4262-86F2-53838A1E6269}">
      <dgm:prSet/>
      <dgm:spPr/>
      <dgm:t>
        <a:bodyPr/>
        <a:lstStyle/>
        <a:p>
          <a:r>
            <a:rPr lang="en-US" dirty="0"/>
            <a:t>Only 6.6% of farmers are “very familiar” with federal and provincial conservation programs, while 44.8% are “somewhat familiar,” 38% are “not very familiar,” and 10.6% are “not at all familiar”. </a:t>
          </a:r>
          <a:endParaRPr lang="en-CA" dirty="0"/>
        </a:p>
      </dgm:t>
    </dgm:pt>
    <dgm:pt modelId="{B53B4626-AF95-439D-B8B2-A5671B37AE2B}" type="parTrans" cxnId="{62404863-6096-48F2-ABB3-736471F25C55}">
      <dgm:prSet/>
      <dgm:spPr/>
      <dgm:t>
        <a:bodyPr/>
        <a:lstStyle/>
        <a:p>
          <a:endParaRPr lang="en-CA"/>
        </a:p>
      </dgm:t>
    </dgm:pt>
    <dgm:pt modelId="{EABAAD19-3154-427A-AEFD-DE0C18AE1F92}" type="sibTrans" cxnId="{62404863-6096-48F2-ABB3-736471F25C55}">
      <dgm:prSet/>
      <dgm:spPr/>
      <dgm:t>
        <a:bodyPr/>
        <a:lstStyle/>
        <a:p>
          <a:endParaRPr lang="en-CA"/>
        </a:p>
      </dgm:t>
    </dgm:pt>
    <dgm:pt modelId="{03C8C5E7-462E-47AF-93D1-F64D852E721B}">
      <dgm:prSet/>
      <dgm:spPr/>
      <dgm:t>
        <a:bodyPr/>
        <a:lstStyle/>
        <a:p>
          <a:r>
            <a:rPr lang="en-US"/>
            <a:t>Preference for payments for specific practices (e.g., buffer strips) over reverse auctions.</a:t>
          </a:r>
          <a:endParaRPr lang="en-CA"/>
        </a:p>
      </dgm:t>
    </dgm:pt>
    <dgm:pt modelId="{3110F02E-54AF-4EA2-8790-653D76FFD910}" type="parTrans" cxnId="{F9C201EF-257E-471F-B759-8F7655D9B4F8}">
      <dgm:prSet/>
      <dgm:spPr/>
      <dgm:t>
        <a:bodyPr/>
        <a:lstStyle/>
        <a:p>
          <a:endParaRPr lang="en-CA"/>
        </a:p>
      </dgm:t>
    </dgm:pt>
    <dgm:pt modelId="{68DFFF34-AE49-47AD-8CEE-73CBF76985C8}" type="sibTrans" cxnId="{F9C201EF-257E-471F-B759-8F7655D9B4F8}">
      <dgm:prSet/>
      <dgm:spPr/>
      <dgm:t>
        <a:bodyPr/>
        <a:lstStyle/>
        <a:p>
          <a:endParaRPr lang="en-CA"/>
        </a:p>
      </dgm:t>
    </dgm:pt>
    <dgm:pt modelId="{C693C1FC-F1B1-48F7-A853-5F4EB58A2E2A}">
      <dgm:prSet/>
      <dgm:spPr/>
      <dgm:t>
        <a:bodyPr/>
        <a:lstStyle/>
        <a:p>
          <a:r>
            <a:rPr lang="en-US" dirty="0"/>
            <a:t>Moderate interest in simpler, farm-specific options and outcome-based rewards like reduced soil erosion.</a:t>
          </a:r>
          <a:endParaRPr lang="en-CA" dirty="0"/>
        </a:p>
      </dgm:t>
    </dgm:pt>
    <dgm:pt modelId="{E5368F20-17C2-427A-86E5-B796BED284F4}" type="parTrans" cxnId="{CC3A00FE-5968-4DE5-B6C1-EA3BFD95C9A9}">
      <dgm:prSet/>
      <dgm:spPr/>
      <dgm:t>
        <a:bodyPr/>
        <a:lstStyle/>
        <a:p>
          <a:endParaRPr lang="en-CA"/>
        </a:p>
      </dgm:t>
    </dgm:pt>
    <dgm:pt modelId="{BD98E966-C7E8-4362-B4A0-F47F58DAC55D}" type="sibTrans" cxnId="{CC3A00FE-5968-4DE5-B6C1-EA3BFD95C9A9}">
      <dgm:prSet/>
      <dgm:spPr/>
      <dgm:t>
        <a:bodyPr/>
        <a:lstStyle/>
        <a:p>
          <a:endParaRPr lang="en-CA"/>
        </a:p>
      </dgm:t>
    </dgm:pt>
    <dgm:pt modelId="{C1432E7B-B5FB-4C59-B859-49D1456D1008}">
      <dgm:prSet/>
      <dgm:spPr/>
      <dgm:t>
        <a:bodyPr/>
        <a:lstStyle/>
        <a:p>
          <a:r>
            <a:rPr lang="en-US" dirty="0"/>
            <a:t>Awareness of specific programs, like the Resilient Agriculture Lands Program, is even lower, with 3.1% very familiar and 49.7% not familiar at all. </a:t>
          </a:r>
        </a:p>
      </dgm:t>
    </dgm:pt>
    <dgm:pt modelId="{254BA636-B976-49FB-9D0C-4EAD2F81F9E8}" type="parTrans" cxnId="{A59247C5-1B2B-49DC-BB6E-42308F9AAD76}">
      <dgm:prSet/>
      <dgm:spPr/>
      <dgm:t>
        <a:bodyPr/>
        <a:lstStyle/>
        <a:p>
          <a:endParaRPr lang="en-CA"/>
        </a:p>
      </dgm:t>
    </dgm:pt>
    <dgm:pt modelId="{8A1AEC5D-7E33-43B9-BB1C-C05B60AAFB8E}" type="sibTrans" cxnId="{A59247C5-1B2B-49DC-BB6E-42308F9AAD76}">
      <dgm:prSet/>
      <dgm:spPr/>
      <dgm:t>
        <a:bodyPr/>
        <a:lstStyle/>
        <a:p>
          <a:endParaRPr lang="en-CA"/>
        </a:p>
      </dgm:t>
    </dgm:pt>
    <dgm:pt modelId="{11D2D386-9D1F-4753-9BC5-43CB92A4EF63}">
      <dgm:prSet/>
      <dgm:spPr/>
      <dgm:t>
        <a:bodyPr/>
        <a:lstStyle/>
        <a:p>
          <a:r>
            <a:rPr lang="en-US"/>
            <a:t>Inflexible requirements deter participation, and producers are unsure about long-term benefits.</a:t>
          </a:r>
          <a:endParaRPr lang="en-CA" dirty="0"/>
        </a:p>
      </dgm:t>
    </dgm:pt>
    <dgm:pt modelId="{36D708CD-4619-45F6-87B0-08966EFA6F9D}" type="parTrans" cxnId="{91FE441A-C9E7-455D-9F52-0A90CA270B2B}">
      <dgm:prSet/>
      <dgm:spPr/>
      <dgm:t>
        <a:bodyPr/>
        <a:lstStyle/>
        <a:p>
          <a:endParaRPr lang="en-CA"/>
        </a:p>
      </dgm:t>
    </dgm:pt>
    <dgm:pt modelId="{45E269EA-6516-4127-83DC-C1CBB62F2498}" type="sibTrans" cxnId="{91FE441A-C9E7-455D-9F52-0A90CA270B2B}">
      <dgm:prSet/>
      <dgm:spPr/>
      <dgm:t>
        <a:bodyPr/>
        <a:lstStyle/>
        <a:p>
          <a:endParaRPr lang="en-CA"/>
        </a:p>
      </dgm:t>
    </dgm:pt>
    <dgm:pt modelId="{01DC6685-8A38-4753-A638-575AFA3ACF92}" type="pres">
      <dgm:prSet presAssocID="{4A644A6F-C217-482C-9392-0C234E9A32F2}" presName="linear" presStyleCnt="0">
        <dgm:presLayoutVars>
          <dgm:animLvl val="lvl"/>
          <dgm:resizeHandles val="exact"/>
        </dgm:presLayoutVars>
      </dgm:prSet>
      <dgm:spPr/>
    </dgm:pt>
    <dgm:pt modelId="{A3132FA8-66A1-417F-802D-85A9E9C77B6A}" type="pres">
      <dgm:prSet presAssocID="{87C5F1B6-E23D-49F6-A123-316549D3718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EC5F0E4-C18C-41F9-8B01-E9C22D1FE028}" type="pres">
      <dgm:prSet presAssocID="{87C5F1B6-E23D-49F6-A123-316549D3718B}" presName="childText" presStyleLbl="revTx" presStyleIdx="0" presStyleCnt="2">
        <dgm:presLayoutVars>
          <dgm:bulletEnabled val="1"/>
        </dgm:presLayoutVars>
      </dgm:prSet>
      <dgm:spPr/>
    </dgm:pt>
    <dgm:pt modelId="{F71889C5-2440-4215-A4CC-EFC188C23135}" type="pres">
      <dgm:prSet presAssocID="{E0BC13FD-2F0B-40A6-9B28-75742C8F7D6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CCE4FCA-2FF6-4AF6-B85A-2A4D8C18E991}" type="pres">
      <dgm:prSet presAssocID="{E0BC13FD-2F0B-40A6-9B28-75742C8F7D6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1FE441A-C9E7-455D-9F52-0A90CA270B2B}" srcId="{E0BC13FD-2F0B-40A6-9B28-75742C8F7D63}" destId="{11D2D386-9D1F-4753-9BC5-43CB92A4EF63}" srcOrd="2" destOrd="0" parTransId="{36D708CD-4619-45F6-87B0-08966EFA6F9D}" sibTransId="{45E269EA-6516-4127-83DC-C1CBB62F2498}"/>
    <dgm:cxn modelId="{02C6351E-3192-4172-A45F-B705CB569C19}" type="presOf" srcId="{03C8C5E7-462E-47AF-93D1-F64D852E721B}" destId="{ACCE4FCA-2FF6-4AF6-B85A-2A4D8C18E991}" srcOrd="0" destOrd="3" presId="urn:microsoft.com/office/officeart/2005/8/layout/vList2"/>
    <dgm:cxn modelId="{95BB3C35-5F12-4D47-9B6B-D08AB63CD0E2}" type="presOf" srcId="{BCE824BA-7B12-4C6B-81B9-D6EA2976036D}" destId="{5EC5F0E4-C18C-41F9-8B01-E9C22D1FE028}" srcOrd="0" destOrd="0" presId="urn:microsoft.com/office/officeart/2005/8/layout/vList2"/>
    <dgm:cxn modelId="{62404863-6096-48F2-ABB3-736471F25C55}" srcId="{E0BC13FD-2F0B-40A6-9B28-75742C8F7D63}" destId="{8B627F6E-7577-4262-86F2-53838A1E6269}" srcOrd="0" destOrd="0" parTransId="{B53B4626-AF95-439D-B8B2-A5671B37AE2B}" sibTransId="{EABAAD19-3154-427A-AEFD-DE0C18AE1F92}"/>
    <dgm:cxn modelId="{525E1A99-BFD9-4237-BB77-FA05DB3EAB34}" type="presOf" srcId="{C1432E7B-B5FB-4C59-B859-49D1456D1008}" destId="{ACCE4FCA-2FF6-4AF6-B85A-2A4D8C18E991}" srcOrd="0" destOrd="1" presId="urn:microsoft.com/office/officeart/2005/8/layout/vList2"/>
    <dgm:cxn modelId="{7CF45E99-0923-4132-92AA-07C4A02E5EA6}" type="presOf" srcId="{8B627F6E-7577-4262-86F2-53838A1E6269}" destId="{ACCE4FCA-2FF6-4AF6-B85A-2A4D8C18E991}" srcOrd="0" destOrd="0" presId="urn:microsoft.com/office/officeart/2005/8/layout/vList2"/>
    <dgm:cxn modelId="{41B3ECAF-4F45-4548-863A-587950380555}" srcId="{4A644A6F-C217-482C-9392-0C234E9A32F2}" destId="{E0BC13FD-2F0B-40A6-9B28-75742C8F7D63}" srcOrd="1" destOrd="0" parTransId="{11F2880B-AE07-48BE-88BF-C760C10E48B6}" sibTransId="{8441E423-4571-483C-AB02-C533343CD22E}"/>
    <dgm:cxn modelId="{022034B2-D71F-4134-AF96-2011328405B5}" type="presOf" srcId="{E0BC13FD-2F0B-40A6-9B28-75742C8F7D63}" destId="{F71889C5-2440-4215-A4CC-EFC188C23135}" srcOrd="0" destOrd="0" presId="urn:microsoft.com/office/officeart/2005/8/layout/vList2"/>
    <dgm:cxn modelId="{DDB205BA-A0A6-4D1E-AF54-6BFCE97FF2C5}" type="presOf" srcId="{4A644A6F-C217-482C-9392-0C234E9A32F2}" destId="{01DC6685-8A38-4753-A638-575AFA3ACF92}" srcOrd="0" destOrd="0" presId="urn:microsoft.com/office/officeart/2005/8/layout/vList2"/>
    <dgm:cxn modelId="{A59247C5-1B2B-49DC-BB6E-42308F9AAD76}" srcId="{E0BC13FD-2F0B-40A6-9B28-75742C8F7D63}" destId="{C1432E7B-B5FB-4C59-B859-49D1456D1008}" srcOrd="1" destOrd="0" parTransId="{254BA636-B976-49FB-9D0C-4EAD2F81F9E8}" sibTransId="{8A1AEC5D-7E33-43B9-BB1C-C05B60AAFB8E}"/>
    <dgm:cxn modelId="{8BD757CD-41B4-4386-B611-F5B88701B34F}" type="presOf" srcId="{87C5F1B6-E23D-49F6-A123-316549D3718B}" destId="{A3132FA8-66A1-417F-802D-85A9E9C77B6A}" srcOrd="0" destOrd="0" presId="urn:microsoft.com/office/officeart/2005/8/layout/vList2"/>
    <dgm:cxn modelId="{65919ED7-3B3B-46BE-AC3D-EEA36B495ADA}" type="presOf" srcId="{C693C1FC-F1B1-48F7-A853-5F4EB58A2E2A}" destId="{ACCE4FCA-2FF6-4AF6-B85A-2A4D8C18E991}" srcOrd="0" destOrd="4" presId="urn:microsoft.com/office/officeart/2005/8/layout/vList2"/>
    <dgm:cxn modelId="{315F17DC-14CF-40B5-8289-3D15F5C5A53A}" srcId="{4A644A6F-C217-482C-9392-0C234E9A32F2}" destId="{87C5F1B6-E23D-49F6-A123-316549D3718B}" srcOrd="0" destOrd="0" parTransId="{5C80297F-11C5-4B6B-BFD5-A39748AA0378}" sibTransId="{0A999C92-6DBC-4000-8755-DC94E0A91935}"/>
    <dgm:cxn modelId="{DD2032E8-BCB9-4C83-912A-8C73A000AACC}" srcId="{87C5F1B6-E23D-49F6-A123-316549D3718B}" destId="{BCE824BA-7B12-4C6B-81B9-D6EA2976036D}" srcOrd="0" destOrd="0" parTransId="{FC2C427B-1155-4C4A-9268-2165A37DA8D9}" sibTransId="{791D9072-CB76-4614-BF84-C8B7B3846D7E}"/>
    <dgm:cxn modelId="{F9C201EF-257E-471F-B759-8F7655D9B4F8}" srcId="{E0BC13FD-2F0B-40A6-9B28-75742C8F7D63}" destId="{03C8C5E7-462E-47AF-93D1-F64D852E721B}" srcOrd="3" destOrd="0" parTransId="{3110F02E-54AF-4EA2-8790-653D76FFD910}" sibTransId="{68DFFF34-AE49-47AD-8CEE-73CBF76985C8}"/>
    <dgm:cxn modelId="{FF7F22F5-BE53-4463-BFC4-563688D2D9B6}" type="presOf" srcId="{11D2D386-9D1F-4753-9BC5-43CB92A4EF63}" destId="{ACCE4FCA-2FF6-4AF6-B85A-2A4D8C18E991}" srcOrd="0" destOrd="2" presId="urn:microsoft.com/office/officeart/2005/8/layout/vList2"/>
    <dgm:cxn modelId="{CC3A00FE-5968-4DE5-B6C1-EA3BFD95C9A9}" srcId="{E0BC13FD-2F0B-40A6-9B28-75742C8F7D63}" destId="{C693C1FC-F1B1-48F7-A853-5F4EB58A2E2A}" srcOrd="4" destOrd="0" parTransId="{E5368F20-17C2-427A-86E5-B796BED284F4}" sibTransId="{BD98E966-C7E8-4362-B4A0-F47F58DAC55D}"/>
    <dgm:cxn modelId="{871AD27C-1115-48E9-A145-001FD67FA0EB}" type="presParOf" srcId="{01DC6685-8A38-4753-A638-575AFA3ACF92}" destId="{A3132FA8-66A1-417F-802D-85A9E9C77B6A}" srcOrd="0" destOrd="0" presId="urn:microsoft.com/office/officeart/2005/8/layout/vList2"/>
    <dgm:cxn modelId="{BD6F50C6-F047-4100-B4C3-BEC6F4E48CD9}" type="presParOf" srcId="{01DC6685-8A38-4753-A638-575AFA3ACF92}" destId="{5EC5F0E4-C18C-41F9-8B01-E9C22D1FE028}" srcOrd="1" destOrd="0" presId="urn:microsoft.com/office/officeart/2005/8/layout/vList2"/>
    <dgm:cxn modelId="{B7631579-4838-4073-A4FA-7B2714DAE85A}" type="presParOf" srcId="{01DC6685-8A38-4753-A638-575AFA3ACF92}" destId="{F71889C5-2440-4215-A4CC-EFC188C23135}" srcOrd="2" destOrd="0" presId="urn:microsoft.com/office/officeart/2005/8/layout/vList2"/>
    <dgm:cxn modelId="{1C52A0AA-D7F8-4A5F-9532-363572280F10}" type="presParOf" srcId="{01DC6685-8A38-4753-A638-575AFA3ACF92}" destId="{ACCE4FCA-2FF6-4AF6-B85A-2A4D8C18E99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953D74-8FF0-43F4-9FA5-C88569819E6D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8F50392-0176-43DE-B79D-8463E5BAEEC1}">
      <dgm:prSet/>
      <dgm:spPr/>
      <dgm:t>
        <a:bodyPr/>
        <a:lstStyle/>
        <a:p>
          <a:r>
            <a:rPr lang="en-US" b="1"/>
            <a:t>Low engagement</a:t>
          </a:r>
        </a:p>
        <a:p>
          <a:r>
            <a:rPr lang="en-US"/>
            <a:t>Only 6.6% very familiar, 33.5% participate. East: 40% participation vs. West: 30%; older, larger, higher-income farms more engaged.</a:t>
          </a:r>
        </a:p>
      </dgm:t>
    </dgm:pt>
    <dgm:pt modelId="{E59D1598-C768-4FF7-9C04-C47C73F416D7}" type="parTrans" cxnId="{1BCFE610-0551-4EF6-AD0A-C6E0AFA54D46}">
      <dgm:prSet/>
      <dgm:spPr/>
      <dgm:t>
        <a:bodyPr/>
        <a:lstStyle/>
        <a:p>
          <a:endParaRPr lang="en-US"/>
        </a:p>
      </dgm:t>
    </dgm:pt>
    <dgm:pt modelId="{F4C27221-065E-46B9-95D5-CCA55E31AC9D}" type="sibTrans" cxnId="{1BCFE610-0551-4EF6-AD0A-C6E0AFA54D46}">
      <dgm:prSet/>
      <dgm:spPr/>
      <dgm:t>
        <a:bodyPr/>
        <a:lstStyle/>
        <a:p>
          <a:endParaRPr lang="en-US"/>
        </a:p>
      </dgm:t>
    </dgm:pt>
    <dgm:pt modelId="{4A17CCA0-B79B-46EE-85BC-38D2154A35F3}">
      <dgm:prSet/>
      <dgm:spPr/>
      <dgm:t>
        <a:bodyPr/>
        <a:lstStyle/>
        <a:p>
          <a:r>
            <a:rPr lang="en-US" b="1"/>
            <a:t>Application process</a:t>
          </a:r>
        </a:p>
        <a:p>
          <a:r>
            <a:rPr lang="en-US"/>
            <a:t> 68% find applications time-consuming; 19% overly complex. Younger farmers report more negative experiences.</a:t>
          </a:r>
        </a:p>
      </dgm:t>
    </dgm:pt>
    <dgm:pt modelId="{D03E9A8F-CFD3-4D1B-9D24-C89196087436}" type="parTrans" cxnId="{DDDAD15B-D0AB-45BA-A635-C65E25D35BF2}">
      <dgm:prSet/>
      <dgm:spPr/>
      <dgm:t>
        <a:bodyPr/>
        <a:lstStyle/>
        <a:p>
          <a:endParaRPr lang="en-US"/>
        </a:p>
      </dgm:t>
    </dgm:pt>
    <dgm:pt modelId="{B6EF5198-AF04-4E5E-9919-2E8A1D6A02D6}" type="sibTrans" cxnId="{DDDAD15B-D0AB-45BA-A635-C65E25D35BF2}">
      <dgm:prSet/>
      <dgm:spPr/>
      <dgm:t>
        <a:bodyPr/>
        <a:lstStyle/>
        <a:p>
          <a:endParaRPr lang="en-US"/>
        </a:p>
      </dgm:t>
    </dgm:pt>
    <dgm:pt modelId="{B8B30E31-672C-4445-81E1-1F38748FE6CC}">
      <dgm:prSet/>
      <dgm:spPr/>
      <dgm:t>
        <a:bodyPr/>
        <a:lstStyle/>
        <a:p>
          <a:r>
            <a:rPr lang="en-US" b="1"/>
            <a:t>Economic priorities</a:t>
          </a:r>
        </a:p>
        <a:p>
          <a:r>
            <a:rPr lang="en-US"/>
            <a:t>Input costs (73.3%) and commodity prices (59.4%) dominate. West emphasizes land values; younger farmers focus on equipment/innovation. </a:t>
          </a:r>
        </a:p>
      </dgm:t>
    </dgm:pt>
    <dgm:pt modelId="{A6E7A900-6AEB-4C16-8421-EFFEA64BA607}" type="parTrans" cxnId="{4F400DF7-4FE7-48D4-BD37-6B42CD58C06B}">
      <dgm:prSet/>
      <dgm:spPr/>
      <dgm:t>
        <a:bodyPr/>
        <a:lstStyle/>
        <a:p>
          <a:endParaRPr lang="en-US"/>
        </a:p>
      </dgm:t>
    </dgm:pt>
    <dgm:pt modelId="{87EF7C8D-CF0F-4622-8498-AE5D3E663BAE}" type="sibTrans" cxnId="{4F400DF7-4FE7-48D4-BD37-6B42CD58C06B}">
      <dgm:prSet/>
      <dgm:spPr/>
      <dgm:t>
        <a:bodyPr/>
        <a:lstStyle/>
        <a:p>
          <a:endParaRPr lang="en-US"/>
        </a:p>
      </dgm:t>
    </dgm:pt>
    <dgm:pt modelId="{E81EB7A8-97BB-43D9-A4CC-6216413065E3}">
      <dgm:prSet/>
      <dgm:spPr/>
      <dgm:t>
        <a:bodyPr/>
        <a:lstStyle/>
        <a:p>
          <a:r>
            <a:rPr lang="en-US" b="1"/>
            <a:t>Shared opportunity</a:t>
          </a:r>
        </a:p>
        <a:p>
          <a:r>
            <a:rPr lang="en-US"/>
            <a:t> Soil health (62.9%) is a win-win priority, followed by extreme weather (21%), water quality (7%) as top concerns. East emphasizes water quality; younger farmers focus on climate resilience. </a:t>
          </a:r>
        </a:p>
      </dgm:t>
    </dgm:pt>
    <dgm:pt modelId="{55EEBA43-EABF-48C0-9978-24E38CF00875}" type="parTrans" cxnId="{01920CD7-E661-4123-8DB2-E6ECF6770B7E}">
      <dgm:prSet/>
      <dgm:spPr/>
      <dgm:t>
        <a:bodyPr/>
        <a:lstStyle/>
        <a:p>
          <a:endParaRPr lang="en-US"/>
        </a:p>
      </dgm:t>
    </dgm:pt>
    <dgm:pt modelId="{E94F06C1-9309-441F-B98C-816F7913F36A}" type="sibTrans" cxnId="{01920CD7-E661-4123-8DB2-E6ECF6770B7E}">
      <dgm:prSet/>
      <dgm:spPr/>
      <dgm:t>
        <a:bodyPr/>
        <a:lstStyle/>
        <a:p>
          <a:endParaRPr lang="en-US"/>
        </a:p>
      </dgm:t>
    </dgm:pt>
    <dgm:pt modelId="{27F69AE3-E591-427B-9DD5-DF3000F791F5}">
      <dgm:prSet/>
      <dgm:spPr/>
      <dgm:t>
        <a:bodyPr/>
        <a:lstStyle/>
        <a:p>
          <a:r>
            <a:rPr lang="en-US" b="1"/>
            <a:t>Barriers</a:t>
          </a:r>
        </a:p>
        <a:p>
          <a:r>
            <a:rPr lang="en-US"/>
            <a:t>Complex applications (56.3%), insufficient payments (53%), inflexible requirements (47%).</a:t>
          </a:r>
        </a:p>
      </dgm:t>
    </dgm:pt>
    <dgm:pt modelId="{79DD5048-409F-45CB-8A16-529DAEC53A0E}" type="parTrans" cxnId="{6B8B6974-4A4A-49D9-A2FA-B538EBC0D270}">
      <dgm:prSet/>
      <dgm:spPr/>
      <dgm:t>
        <a:bodyPr/>
        <a:lstStyle/>
        <a:p>
          <a:endParaRPr lang="en-US"/>
        </a:p>
      </dgm:t>
    </dgm:pt>
    <dgm:pt modelId="{FAB39E4D-18FC-47C8-A1CC-C4AA7DB45C86}" type="sibTrans" cxnId="{6B8B6974-4A4A-49D9-A2FA-B538EBC0D270}">
      <dgm:prSet/>
      <dgm:spPr/>
      <dgm:t>
        <a:bodyPr/>
        <a:lstStyle/>
        <a:p>
          <a:endParaRPr lang="en-US"/>
        </a:p>
      </dgm:t>
    </dgm:pt>
    <dgm:pt modelId="{E164A7F5-9C59-4C24-808E-0014F2F6EAF9}">
      <dgm:prSet/>
      <dgm:spPr/>
      <dgm:t>
        <a:bodyPr/>
        <a:lstStyle/>
        <a:p>
          <a:r>
            <a:rPr lang="en-US" b="1"/>
            <a:t>Land use concerns</a:t>
          </a:r>
        </a:p>
        <a:p>
          <a:r>
            <a:rPr lang="en-US"/>
            <a:t> Urban expansion, natural land conversion, wetland removal top concerns. East worries about urban sprawl; West focuses on wetlands.</a:t>
          </a:r>
        </a:p>
      </dgm:t>
    </dgm:pt>
    <dgm:pt modelId="{EBAF9CA7-33A6-4471-89D4-736DDF44582D}" type="parTrans" cxnId="{7BC0CC0A-C456-4AC3-A36A-C8E2314324C1}">
      <dgm:prSet/>
      <dgm:spPr/>
      <dgm:t>
        <a:bodyPr/>
        <a:lstStyle/>
        <a:p>
          <a:endParaRPr lang="en-US"/>
        </a:p>
      </dgm:t>
    </dgm:pt>
    <dgm:pt modelId="{8E5B79EE-6EC1-4427-BBFE-C099649C2C1D}" type="sibTrans" cxnId="{7BC0CC0A-C456-4AC3-A36A-C8E2314324C1}">
      <dgm:prSet/>
      <dgm:spPr/>
      <dgm:t>
        <a:bodyPr/>
        <a:lstStyle/>
        <a:p>
          <a:endParaRPr lang="en-US"/>
        </a:p>
      </dgm:t>
    </dgm:pt>
    <dgm:pt modelId="{A2CB2D2D-A08D-4C7D-8D9E-6339165E1D8E}">
      <dgm:prSet/>
      <dgm:spPr/>
      <dgm:t>
        <a:bodyPr/>
        <a:lstStyle/>
        <a:p>
          <a:r>
            <a:rPr lang="en-CA" b="1"/>
            <a:t>Attitudes and preferences</a:t>
          </a:r>
        </a:p>
        <a:p>
          <a:r>
            <a:rPr lang="en-CA"/>
            <a:t> Preference for practice-based incentives, conservation group-led programs. Technology integration boosts appeal; older, higher-income farmers support easements.</a:t>
          </a:r>
          <a:endParaRPr lang="en-US"/>
        </a:p>
      </dgm:t>
    </dgm:pt>
    <dgm:pt modelId="{C3E74844-2F70-4382-84EE-F009C027ED8F}" type="parTrans" cxnId="{878E4E86-6CE6-4BD2-837F-D5669E72F42C}">
      <dgm:prSet/>
      <dgm:spPr/>
      <dgm:t>
        <a:bodyPr/>
        <a:lstStyle/>
        <a:p>
          <a:endParaRPr lang="en-US"/>
        </a:p>
      </dgm:t>
    </dgm:pt>
    <dgm:pt modelId="{03C0C70A-0001-4EC1-A57F-019EF09EC5A8}" type="sibTrans" cxnId="{878E4E86-6CE6-4BD2-837F-D5669E72F42C}">
      <dgm:prSet/>
      <dgm:spPr/>
      <dgm:t>
        <a:bodyPr/>
        <a:lstStyle/>
        <a:p>
          <a:endParaRPr lang="en-US"/>
        </a:p>
      </dgm:t>
    </dgm:pt>
    <dgm:pt modelId="{84543E9F-317B-46FC-81FA-ABEB5241C3CF}" type="pres">
      <dgm:prSet presAssocID="{B2953D74-8FF0-43F4-9FA5-C88569819E6D}" presName="diagram" presStyleCnt="0">
        <dgm:presLayoutVars>
          <dgm:dir/>
          <dgm:resizeHandles val="exact"/>
        </dgm:presLayoutVars>
      </dgm:prSet>
      <dgm:spPr/>
    </dgm:pt>
    <dgm:pt modelId="{78568D57-7DBE-4B81-B659-EB2D7CC3AF1A}" type="pres">
      <dgm:prSet presAssocID="{38F50392-0176-43DE-B79D-8463E5BAEEC1}" presName="node" presStyleLbl="node1" presStyleIdx="0" presStyleCnt="7">
        <dgm:presLayoutVars>
          <dgm:bulletEnabled val="1"/>
        </dgm:presLayoutVars>
      </dgm:prSet>
      <dgm:spPr/>
    </dgm:pt>
    <dgm:pt modelId="{281DCEE4-0C96-4C97-8A64-B237BFB54AE9}" type="pres">
      <dgm:prSet presAssocID="{F4C27221-065E-46B9-95D5-CCA55E31AC9D}" presName="sibTrans" presStyleCnt="0"/>
      <dgm:spPr/>
    </dgm:pt>
    <dgm:pt modelId="{4407973F-2DBA-4C8C-AD79-1046C45B3519}" type="pres">
      <dgm:prSet presAssocID="{4A17CCA0-B79B-46EE-85BC-38D2154A35F3}" presName="node" presStyleLbl="node1" presStyleIdx="1" presStyleCnt="7">
        <dgm:presLayoutVars>
          <dgm:bulletEnabled val="1"/>
        </dgm:presLayoutVars>
      </dgm:prSet>
      <dgm:spPr/>
    </dgm:pt>
    <dgm:pt modelId="{48FB3EEA-AF6D-4F88-9929-E40966CA6818}" type="pres">
      <dgm:prSet presAssocID="{B6EF5198-AF04-4E5E-9919-2E8A1D6A02D6}" presName="sibTrans" presStyleCnt="0"/>
      <dgm:spPr/>
    </dgm:pt>
    <dgm:pt modelId="{ABBAF2AF-3941-4856-996D-51C5B3C9F9D4}" type="pres">
      <dgm:prSet presAssocID="{B8B30E31-672C-4445-81E1-1F38748FE6CC}" presName="node" presStyleLbl="node1" presStyleIdx="2" presStyleCnt="7">
        <dgm:presLayoutVars>
          <dgm:bulletEnabled val="1"/>
        </dgm:presLayoutVars>
      </dgm:prSet>
      <dgm:spPr/>
    </dgm:pt>
    <dgm:pt modelId="{524FEBBD-25DF-4713-9B88-A678E2D03AC3}" type="pres">
      <dgm:prSet presAssocID="{87EF7C8D-CF0F-4622-8498-AE5D3E663BAE}" presName="sibTrans" presStyleCnt="0"/>
      <dgm:spPr/>
    </dgm:pt>
    <dgm:pt modelId="{0FCBC013-625B-4DAD-A876-C2DB9773EA7B}" type="pres">
      <dgm:prSet presAssocID="{E81EB7A8-97BB-43D9-A4CC-6216413065E3}" presName="node" presStyleLbl="node1" presStyleIdx="3" presStyleCnt="7">
        <dgm:presLayoutVars>
          <dgm:bulletEnabled val="1"/>
        </dgm:presLayoutVars>
      </dgm:prSet>
      <dgm:spPr/>
    </dgm:pt>
    <dgm:pt modelId="{A42A530E-3B07-4702-8AAC-005C1C621558}" type="pres">
      <dgm:prSet presAssocID="{E94F06C1-9309-441F-B98C-816F7913F36A}" presName="sibTrans" presStyleCnt="0"/>
      <dgm:spPr/>
    </dgm:pt>
    <dgm:pt modelId="{CEB5C78E-E777-422B-8DC9-CE715F0102BB}" type="pres">
      <dgm:prSet presAssocID="{27F69AE3-E591-427B-9DD5-DF3000F791F5}" presName="node" presStyleLbl="node1" presStyleIdx="4" presStyleCnt="7">
        <dgm:presLayoutVars>
          <dgm:bulletEnabled val="1"/>
        </dgm:presLayoutVars>
      </dgm:prSet>
      <dgm:spPr/>
    </dgm:pt>
    <dgm:pt modelId="{53653D2D-55CD-4351-9B9E-A0185E9A254B}" type="pres">
      <dgm:prSet presAssocID="{FAB39E4D-18FC-47C8-A1CC-C4AA7DB45C86}" presName="sibTrans" presStyleCnt="0"/>
      <dgm:spPr/>
    </dgm:pt>
    <dgm:pt modelId="{7529E67B-375B-4D91-90AF-D6486090138B}" type="pres">
      <dgm:prSet presAssocID="{E164A7F5-9C59-4C24-808E-0014F2F6EAF9}" presName="node" presStyleLbl="node1" presStyleIdx="5" presStyleCnt="7">
        <dgm:presLayoutVars>
          <dgm:bulletEnabled val="1"/>
        </dgm:presLayoutVars>
      </dgm:prSet>
      <dgm:spPr/>
    </dgm:pt>
    <dgm:pt modelId="{D99060EC-7EE0-47A3-9A41-90C8FDCAF6D3}" type="pres">
      <dgm:prSet presAssocID="{8E5B79EE-6EC1-4427-BBFE-C099649C2C1D}" presName="sibTrans" presStyleCnt="0"/>
      <dgm:spPr/>
    </dgm:pt>
    <dgm:pt modelId="{CB0C52F9-B415-49AB-A48A-0741AABD7E0E}" type="pres">
      <dgm:prSet presAssocID="{A2CB2D2D-A08D-4C7D-8D9E-6339165E1D8E}" presName="node" presStyleLbl="node1" presStyleIdx="6" presStyleCnt="7">
        <dgm:presLayoutVars>
          <dgm:bulletEnabled val="1"/>
        </dgm:presLayoutVars>
      </dgm:prSet>
      <dgm:spPr/>
    </dgm:pt>
  </dgm:ptLst>
  <dgm:cxnLst>
    <dgm:cxn modelId="{45698401-EE98-4B85-85B0-37EF4EDFA3B2}" type="presOf" srcId="{B2953D74-8FF0-43F4-9FA5-C88569819E6D}" destId="{84543E9F-317B-46FC-81FA-ABEB5241C3CF}" srcOrd="0" destOrd="0" presId="urn:microsoft.com/office/officeart/2005/8/layout/default"/>
    <dgm:cxn modelId="{7BC0CC0A-C456-4AC3-A36A-C8E2314324C1}" srcId="{B2953D74-8FF0-43F4-9FA5-C88569819E6D}" destId="{E164A7F5-9C59-4C24-808E-0014F2F6EAF9}" srcOrd="5" destOrd="0" parTransId="{EBAF9CA7-33A6-4471-89D4-736DDF44582D}" sibTransId="{8E5B79EE-6EC1-4427-BBFE-C099649C2C1D}"/>
    <dgm:cxn modelId="{1BCFE610-0551-4EF6-AD0A-C6E0AFA54D46}" srcId="{B2953D74-8FF0-43F4-9FA5-C88569819E6D}" destId="{38F50392-0176-43DE-B79D-8463E5BAEEC1}" srcOrd="0" destOrd="0" parTransId="{E59D1598-C768-4FF7-9C04-C47C73F416D7}" sibTransId="{F4C27221-065E-46B9-95D5-CCA55E31AC9D}"/>
    <dgm:cxn modelId="{30978511-B48B-4337-80DC-5C1E1A4737BD}" type="presOf" srcId="{38F50392-0176-43DE-B79D-8463E5BAEEC1}" destId="{78568D57-7DBE-4B81-B659-EB2D7CC3AF1A}" srcOrd="0" destOrd="0" presId="urn:microsoft.com/office/officeart/2005/8/layout/default"/>
    <dgm:cxn modelId="{B8430B35-FA24-4478-BA45-750844B193D4}" type="presOf" srcId="{E81EB7A8-97BB-43D9-A4CC-6216413065E3}" destId="{0FCBC013-625B-4DAD-A876-C2DB9773EA7B}" srcOrd="0" destOrd="0" presId="urn:microsoft.com/office/officeart/2005/8/layout/default"/>
    <dgm:cxn modelId="{DDDAD15B-D0AB-45BA-A635-C65E25D35BF2}" srcId="{B2953D74-8FF0-43F4-9FA5-C88569819E6D}" destId="{4A17CCA0-B79B-46EE-85BC-38D2154A35F3}" srcOrd="1" destOrd="0" parTransId="{D03E9A8F-CFD3-4D1B-9D24-C89196087436}" sibTransId="{B6EF5198-AF04-4E5E-9919-2E8A1D6A02D6}"/>
    <dgm:cxn modelId="{6A990F47-12EB-4EA2-90CD-DB602B946C8A}" type="presOf" srcId="{A2CB2D2D-A08D-4C7D-8D9E-6339165E1D8E}" destId="{CB0C52F9-B415-49AB-A48A-0741AABD7E0E}" srcOrd="0" destOrd="0" presId="urn:microsoft.com/office/officeart/2005/8/layout/default"/>
    <dgm:cxn modelId="{6B8B6974-4A4A-49D9-A2FA-B538EBC0D270}" srcId="{B2953D74-8FF0-43F4-9FA5-C88569819E6D}" destId="{27F69AE3-E591-427B-9DD5-DF3000F791F5}" srcOrd="4" destOrd="0" parTransId="{79DD5048-409F-45CB-8A16-529DAEC53A0E}" sibTransId="{FAB39E4D-18FC-47C8-A1CC-C4AA7DB45C86}"/>
    <dgm:cxn modelId="{66A0D585-FAB6-4310-A362-6A1AD33A48F8}" type="presOf" srcId="{E164A7F5-9C59-4C24-808E-0014F2F6EAF9}" destId="{7529E67B-375B-4D91-90AF-D6486090138B}" srcOrd="0" destOrd="0" presId="urn:microsoft.com/office/officeart/2005/8/layout/default"/>
    <dgm:cxn modelId="{878E4E86-6CE6-4BD2-837F-D5669E72F42C}" srcId="{B2953D74-8FF0-43F4-9FA5-C88569819E6D}" destId="{A2CB2D2D-A08D-4C7D-8D9E-6339165E1D8E}" srcOrd="6" destOrd="0" parTransId="{C3E74844-2F70-4382-84EE-F009C027ED8F}" sibTransId="{03C0C70A-0001-4EC1-A57F-019EF09EC5A8}"/>
    <dgm:cxn modelId="{83D5A9BA-5AC3-426B-AA62-1721338B3124}" type="presOf" srcId="{B8B30E31-672C-4445-81E1-1F38748FE6CC}" destId="{ABBAF2AF-3941-4856-996D-51C5B3C9F9D4}" srcOrd="0" destOrd="0" presId="urn:microsoft.com/office/officeart/2005/8/layout/default"/>
    <dgm:cxn modelId="{FFE281BF-1707-4AB1-B76D-A020784BD70E}" type="presOf" srcId="{27F69AE3-E591-427B-9DD5-DF3000F791F5}" destId="{CEB5C78E-E777-422B-8DC9-CE715F0102BB}" srcOrd="0" destOrd="0" presId="urn:microsoft.com/office/officeart/2005/8/layout/default"/>
    <dgm:cxn modelId="{01920CD7-E661-4123-8DB2-E6ECF6770B7E}" srcId="{B2953D74-8FF0-43F4-9FA5-C88569819E6D}" destId="{E81EB7A8-97BB-43D9-A4CC-6216413065E3}" srcOrd="3" destOrd="0" parTransId="{55EEBA43-EABF-48C0-9978-24E38CF00875}" sibTransId="{E94F06C1-9309-441F-B98C-816F7913F36A}"/>
    <dgm:cxn modelId="{06FB06F5-6F0A-4C63-BB40-A4D2C454A7C7}" type="presOf" srcId="{4A17CCA0-B79B-46EE-85BC-38D2154A35F3}" destId="{4407973F-2DBA-4C8C-AD79-1046C45B3519}" srcOrd="0" destOrd="0" presId="urn:microsoft.com/office/officeart/2005/8/layout/default"/>
    <dgm:cxn modelId="{4F400DF7-4FE7-48D4-BD37-6B42CD58C06B}" srcId="{B2953D74-8FF0-43F4-9FA5-C88569819E6D}" destId="{B8B30E31-672C-4445-81E1-1F38748FE6CC}" srcOrd="2" destOrd="0" parTransId="{A6E7A900-6AEB-4C16-8421-EFFEA64BA607}" sibTransId="{87EF7C8D-CF0F-4622-8498-AE5D3E663BAE}"/>
    <dgm:cxn modelId="{9D78A167-6448-4FD0-A16D-E6484894AA9E}" type="presParOf" srcId="{84543E9F-317B-46FC-81FA-ABEB5241C3CF}" destId="{78568D57-7DBE-4B81-B659-EB2D7CC3AF1A}" srcOrd="0" destOrd="0" presId="urn:microsoft.com/office/officeart/2005/8/layout/default"/>
    <dgm:cxn modelId="{111F0C99-0216-49BE-9203-32C107A4949C}" type="presParOf" srcId="{84543E9F-317B-46FC-81FA-ABEB5241C3CF}" destId="{281DCEE4-0C96-4C97-8A64-B237BFB54AE9}" srcOrd="1" destOrd="0" presId="urn:microsoft.com/office/officeart/2005/8/layout/default"/>
    <dgm:cxn modelId="{C76EDB72-EC06-4691-991A-AE3EF16534D0}" type="presParOf" srcId="{84543E9F-317B-46FC-81FA-ABEB5241C3CF}" destId="{4407973F-2DBA-4C8C-AD79-1046C45B3519}" srcOrd="2" destOrd="0" presId="urn:microsoft.com/office/officeart/2005/8/layout/default"/>
    <dgm:cxn modelId="{B520B56B-745E-4BB0-B045-60C9FCAA9B01}" type="presParOf" srcId="{84543E9F-317B-46FC-81FA-ABEB5241C3CF}" destId="{48FB3EEA-AF6D-4F88-9929-E40966CA6818}" srcOrd="3" destOrd="0" presId="urn:microsoft.com/office/officeart/2005/8/layout/default"/>
    <dgm:cxn modelId="{4D80BED9-F224-4419-B35F-5A328CD762DA}" type="presParOf" srcId="{84543E9F-317B-46FC-81FA-ABEB5241C3CF}" destId="{ABBAF2AF-3941-4856-996D-51C5B3C9F9D4}" srcOrd="4" destOrd="0" presId="urn:microsoft.com/office/officeart/2005/8/layout/default"/>
    <dgm:cxn modelId="{206EFF94-FEC3-44D3-B0ED-5BACF8EA66DB}" type="presParOf" srcId="{84543E9F-317B-46FC-81FA-ABEB5241C3CF}" destId="{524FEBBD-25DF-4713-9B88-A678E2D03AC3}" srcOrd="5" destOrd="0" presId="urn:microsoft.com/office/officeart/2005/8/layout/default"/>
    <dgm:cxn modelId="{E7A5195A-A807-4158-9F86-CC6691C218AF}" type="presParOf" srcId="{84543E9F-317B-46FC-81FA-ABEB5241C3CF}" destId="{0FCBC013-625B-4DAD-A876-C2DB9773EA7B}" srcOrd="6" destOrd="0" presId="urn:microsoft.com/office/officeart/2005/8/layout/default"/>
    <dgm:cxn modelId="{D9CD7F10-D50D-4504-82B7-CE6F8593B3B4}" type="presParOf" srcId="{84543E9F-317B-46FC-81FA-ABEB5241C3CF}" destId="{A42A530E-3B07-4702-8AAC-005C1C621558}" srcOrd="7" destOrd="0" presId="urn:microsoft.com/office/officeart/2005/8/layout/default"/>
    <dgm:cxn modelId="{4367CB25-3FAB-45AC-B6D2-48B1FDA5F6D1}" type="presParOf" srcId="{84543E9F-317B-46FC-81FA-ABEB5241C3CF}" destId="{CEB5C78E-E777-422B-8DC9-CE715F0102BB}" srcOrd="8" destOrd="0" presId="urn:microsoft.com/office/officeart/2005/8/layout/default"/>
    <dgm:cxn modelId="{FAD83462-4CFC-4EA9-912B-FCC0BFC3E027}" type="presParOf" srcId="{84543E9F-317B-46FC-81FA-ABEB5241C3CF}" destId="{53653D2D-55CD-4351-9B9E-A0185E9A254B}" srcOrd="9" destOrd="0" presId="urn:microsoft.com/office/officeart/2005/8/layout/default"/>
    <dgm:cxn modelId="{D214A599-2432-494F-A5DA-F5AB0E74A34D}" type="presParOf" srcId="{84543E9F-317B-46FC-81FA-ABEB5241C3CF}" destId="{7529E67B-375B-4D91-90AF-D6486090138B}" srcOrd="10" destOrd="0" presId="urn:microsoft.com/office/officeart/2005/8/layout/default"/>
    <dgm:cxn modelId="{B069816B-FCD6-448C-AF21-F24B205E0827}" type="presParOf" srcId="{84543E9F-317B-46FC-81FA-ABEB5241C3CF}" destId="{D99060EC-7EE0-47A3-9A41-90C8FDCAF6D3}" srcOrd="11" destOrd="0" presId="urn:microsoft.com/office/officeart/2005/8/layout/default"/>
    <dgm:cxn modelId="{EFB941E3-9CD0-4875-9E5F-B6FE0FEB847C}" type="presParOf" srcId="{84543E9F-317B-46FC-81FA-ABEB5241C3CF}" destId="{CB0C52F9-B415-49AB-A48A-0741AABD7E0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728E2-9DAD-4F12-A750-015ED549AF36}">
      <dsp:nvSpPr>
        <dsp:cNvPr id="0" name=""/>
        <dsp:cNvSpPr/>
      </dsp:nvSpPr>
      <dsp:spPr>
        <a:xfrm>
          <a:off x="0" y="3171"/>
          <a:ext cx="10515600" cy="67559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2DB1B8-8ADB-4C95-AFBB-C573705D4023}">
      <dsp:nvSpPr>
        <dsp:cNvPr id="0" name=""/>
        <dsp:cNvSpPr/>
      </dsp:nvSpPr>
      <dsp:spPr>
        <a:xfrm>
          <a:off x="204368" y="155181"/>
          <a:ext cx="371578" cy="3715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4B4F98-D82B-4B72-8A6E-A91173C54FED}">
      <dsp:nvSpPr>
        <dsp:cNvPr id="0" name=""/>
        <dsp:cNvSpPr/>
      </dsp:nvSpPr>
      <dsp:spPr>
        <a:xfrm>
          <a:off x="780314" y="3171"/>
          <a:ext cx="9735285" cy="675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01" tIns="71501" rIns="71501" bIns="71501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Trust and Buy-in issues </a:t>
          </a:r>
          <a:endParaRPr lang="en-US" sz="1600" kern="1200"/>
        </a:p>
      </dsp:txBody>
      <dsp:txXfrm>
        <a:off x="780314" y="3171"/>
        <a:ext cx="9735285" cy="675597"/>
      </dsp:txXfrm>
    </dsp:sp>
    <dsp:sp modelId="{3A844E23-58C3-4289-9F5C-6315ED723F4A}">
      <dsp:nvSpPr>
        <dsp:cNvPr id="0" name=""/>
        <dsp:cNvSpPr/>
      </dsp:nvSpPr>
      <dsp:spPr>
        <a:xfrm>
          <a:off x="0" y="847668"/>
          <a:ext cx="10515600" cy="67559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ABAD7D-929D-4005-8F05-5FF3D96D379D}">
      <dsp:nvSpPr>
        <dsp:cNvPr id="0" name=""/>
        <dsp:cNvSpPr/>
      </dsp:nvSpPr>
      <dsp:spPr>
        <a:xfrm>
          <a:off x="204368" y="999677"/>
          <a:ext cx="371578" cy="3715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E8F746-DC76-4B54-9C51-6757E491D984}">
      <dsp:nvSpPr>
        <dsp:cNvPr id="0" name=""/>
        <dsp:cNvSpPr/>
      </dsp:nvSpPr>
      <dsp:spPr>
        <a:xfrm>
          <a:off x="780314" y="847668"/>
          <a:ext cx="9735285" cy="675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01" tIns="71501" rIns="71501" bIns="7150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Programs often feel like top-down rules, not tools farmers helped create, leading to trust issues and low participation.</a:t>
          </a:r>
        </a:p>
      </dsp:txBody>
      <dsp:txXfrm>
        <a:off x="780314" y="847668"/>
        <a:ext cx="9735285" cy="675597"/>
      </dsp:txXfrm>
    </dsp:sp>
    <dsp:sp modelId="{3349EAB3-8AB3-4004-ABE6-38B481A4A360}">
      <dsp:nvSpPr>
        <dsp:cNvPr id="0" name=""/>
        <dsp:cNvSpPr/>
      </dsp:nvSpPr>
      <dsp:spPr>
        <a:xfrm>
          <a:off x="0" y="1692165"/>
          <a:ext cx="10515600" cy="67559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710B75-AC67-43BF-BB87-8B2921695F65}">
      <dsp:nvSpPr>
        <dsp:cNvPr id="0" name=""/>
        <dsp:cNvSpPr/>
      </dsp:nvSpPr>
      <dsp:spPr>
        <a:xfrm>
          <a:off x="204368" y="1844174"/>
          <a:ext cx="371578" cy="3715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EF62FF-FD81-4B3A-BF29-8DB56787FF7C}">
      <dsp:nvSpPr>
        <dsp:cNvPr id="0" name=""/>
        <dsp:cNvSpPr/>
      </dsp:nvSpPr>
      <dsp:spPr>
        <a:xfrm>
          <a:off x="780314" y="1692165"/>
          <a:ext cx="9735285" cy="675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01" tIns="71501" rIns="71501" bIns="71501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u="sng" kern="1200"/>
            <a:t>Survey insights</a:t>
          </a:r>
          <a:endParaRPr lang="en-US" sz="1600" kern="1200"/>
        </a:p>
      </dsp:txBody>
      <dsp:txXfrm>
        <a:off x="780314" y="1692165"/>
        <a:ext cx="9735285" cy="675597"/>
      </dsp:txXfrm>
    </dsp:sp>
    <dsp:sp modelId="{7F50A1B9-1D59-4B69-A228-E68D2A88FA77}">
      <dsp:nvSpPr>
        <dsp:cNvPr id="0" name=""/>
        <dsp:cNvSpPr/>
      </dsp:nvSpPr>
      <dsp:spPr>
        <a:xfrm>
          <a:off x="0" y="2536662"/>
          <a:ext cx="10515600" cy="67559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6C22D2-852B-495A-AB91-E5C0FEDBCD25}">
      <dsp:nvSpPr>
        <dsp:cNvPr id="0" name=""/>
        <dsp:cNvSpPr/>
      </dsp:nvSpPr>
      <dsp:spPr>
        <a:xfrm>
          <a:off x="204368" y="2688671"/>
          <a:ext cx="371578" cy="3715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DE2C89-AB19-41EF-A051-C0BD5BE709F9}">
      <dsp:nvSpPr>
        <dsp:cNvPr id="0" name=""/>
        <dsp:cNvSpPr/>
      </dsp:nvSpPr>
      <dsp:spPr>
        <a:xfrm>
          <a:off x="780314" y="2536662"/>
          <a:ext cx="9735285" cy="675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01" tIns="71501" rIns="71501" bIns="7150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Among participants, 68% find applications manageable but time-consuming, and 19% find them overly complex. Top barriers include complex processes (56.3%), insufficient payments (53%), and inflexible requirements (47.2%).</a:t>
          </a:r>
        </a:p>
      </dsp:txBody>
      <dsp:txXfrm>
        <a:off x="780314" y="2536662"/>
        <a:ext cx="9735285" cy="675597"/>
      </dsp:txXfrm>
    </dsp:sp>
    <dsp:sp modelId="{BD8738D0-0871-4771-AF12-D86321E94B48}">
      <dsp:nvSpPr>
        <dsp:cNvPr id="0" name=""/>
        <dsp:cNvSpPr/>
      </dsp:nvSpPr>
      <dsp:spPr>
        <a:xfrm>
          <a:off x="0" y="3381158"/>
          <a:ext cx="10515600" cy="67559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7D9848-85C0-4D67-9AEA-E23ADBA1323C}">
      <dsp:nvSpPr>
        <dsp:cNvPr id="0" name=""/>
        <dsp:cNvSpPr/>
      </dsp:nvSpPr>
      <dsp:spPr>
        <a:xfrm>
          <a:off x="204368" y="3533168"/>
          <a:ext cx="371578" cy="3715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2BE880-183E-4E63-AB92-A80716F71786}">
      <dsp:nvSpPr>
        <dsp:cNvPr id="0" name=""/>
        <dsp:cNvSpPr/>
      </dsp:nvSpPr>
      <dsp:spPr>
        <a:xfrm>
          <a:off x="780314" y="3381158"/>
          <a:ext cx="9735285" cy="675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01" tIns="71501" rIns="71501" bIns="7150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Farmers prefer programs led by conservation groups over government-led ones, with stronger support in the East, suggesting a trust gap with government initiatives.</a:t>
          </a:r>
        </a:p>
      </dsp:txBody>
      <dsp:txXfrm>
        <a:off x="780314" y="3381158"/>
        <a:ext cx="9735285" cy="675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32FA8-66A1-417F-802D-85A9E9C77B6A}">
      <dsp:nvSpPr>
        <dsp:cNvPr id="0" name=""/>
        <dsp:cNvSpPr/>
      </dsp:nvSpPr>
      <dsp:spPr>
        <a:xfrm>
          <a:off x="0" y="299480"/>
          <a:ext cx="10515600" cy="57563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Misaligned program design</a:t>
          </a:r>
          <a:endParaRPr lang="en-CA" sz="2400" b="0" kern="1200"/>
        </a:p>
      </dsp:txBody>
      <dsp:txXfrm>
        <a:off x="28100" y="327580"/>
        <a:ext cx="10459400" cy="519439"/>
      </dsp:txXfrm>
    </dsp:sp>
    <dsp:sp modelId="{5EC5F0E4-C18C-41F9-8B01-E9C22D1FE028}">
      <dsp:nvSpPr>
        <dsp:cNvPr id="0" name=""/>
        <dsp:cNvSpPr/>
      </dsp:nvSpPr>
      <dsp:spPr>
        <a:xfrm>
          <a:off x="0" y="875120"/>
          <a:ext cx="105156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Farmers want programs that fit their operations, but the existing programs are sometimes not farmer-friendly, particularly for smaller farms with limited resources.</a:t>
          </a:r>
          <a:endParaRPr lang="en-CA" sz="1900" kern="1200"/>
        </a:p>
      </dsp:txBody>
      <dsp:txXfrm>
        <a:off x="0" y="875120"/>
        <a:ext cx="10515600" cy="596160"/>
      </dsp:txXfrm>
    </dsp:sp>
    <dsp:sp modelId="{F71889C5-2440-4215-A4CC-EFC188C23135}">
      <dsp:nvSpPr>
        <dsp:cNvPr id="0" name=""/>
        <dsp:cNvSpPr/>
      </dsp:nvSpPr>
      <dsp:spPr>
        <a:xfrm>
          <a:off x="0" y="1471280"/>
          <a:ext cx="10515600" cy="57563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Survey insights</a:t>
          </a:r>
          <a:endParaRPr lang="en-CA" sz="2400" kern="1200"/>
        </a:p>
      </dsp:txBody>
      <dsp:txXfrm>
        <a:off x="28100" y="1499380"/>
        <a:ext cx="10459400" cy="519439"/>
      </dsp:txXfrm>
    </dsp:sp>
    <dsp:sp modelId="{ACCE4FCA-2FF6-4AF6-B85A-2A4D8C18E991}">
      <dsp:nvSpPr>
        <dsp:cNvPr id="0" name=""/>
        <dsp:cNvSpPr/>
      </dsp:nvSpPr>
      <dsp:spPr>
        <a:xfrm>
          <a:off x="0" y="2046920"/>
          <a:ext cx="10515600" cy="24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Only 6.6% of farmers are “very familiar” with federal and provincial conservation programs, while 44.8% are “somewhat familiar,” 38% are “not very familiar,” and 10.6% are “not at all familiar”. 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Awareness of specific programs, like the Resilient Agriculture Lands Program, is even lower, with 3.1% very familiar and 49.7% not familiar at all.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Inflexible requirements deter participation, and producers are unsure about long-term benefits.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Preference for payments for specific practices (e.g., buffer strips) over reverse auctions.</a:t>
          </a:r>
          <a:endParaRPr lang="en-CA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Moderate interest in simpler, farm-specific options and outcome-based rewards like reduced soil erosion.</a:t>
          </a:r>
          <a:endParaRPr lang="en-CA" sz="1900" kern="1200" dirty="0"/>
        </a:p>
      </dsp:txBody>
      <dsp:txXfrm>
        <a:off x="0" y="2046920"/>
        <a:ext cx="10515600" cy="2434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68D57-7DBE-4B81-B659-EB2D7CC3AF1A}">
      <dsp:nvSpPr>
        <dsp:cNvPr id="0" name=""/>
        <dsp:cNvSpPr/>
      </dsp:nvSpPr>
      <dsp:spPr>
        <a:xfrm>
          <a:off x="3080" y="624131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Low engagement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Only 6.6% very familiar, 33.5% participate. East: 40% participation vs. West: 30%; older, larger, higher-income farms more engaged.</a:t>
          </a:r>
        </a:p>
      </dsp:txBody>
      <dsp:txXfrm>
        <a:off x="3080" y="624131"/>
        <a:ext cx="2444055" cy="1466433"/>
      </dsp:txXfrm>
    </dsp:sp>
    <dsp:sp modelId="{4407973F-2DBA-4C8C-AD79-1046C45B3519}">
      <dsp:nvSpPr>
        <dsp:cNvPr id="0" name=""/>
        <dsp:cNvSpPr/>
      </dsp:nvSpPr>
      <dsp:spPr>
        <a:xfrm>
          <a:off x="2691541" y="624131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Application process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 68% find applications time-consuming; 19% overly complex. Younger farmers report more negative experiences.</a:t>
          </a:r>
        </a:p>
      </dsp:txBody>
      <dsp:txXfrm>
        <a:off x="2691541" y="624131"/>
        <a:ext cx="2444055" cy="1466433"/>
      </dsp:txXfrm>
    </dsp:sp>
    <dsp:sp modelId="{ABBAF2AF-3941-4856-996D-51C5B3C9F9D4}">
      <dsp:nvSpPr>
        <dsp:cNvPr id="0" name=""/>
        <dsp:cNvSpPr/>
      </dsp:nvSpPr>
      <dsp:spPr>
        <a:xfrm>
          <a:off x="5380002" y="624131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Economic priorities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Input costs (73.3%) and commodity prices (59.4%) dominate. West emphasizes land values; younger farmers focus on equipment/innovation. </a:t>
          </a:r>
        </a:p>
      </dsp:txBody>
      <dsp:txXfrm>
        <a:off x="5380002" y="624131"/>
        <a:ext cx="2444055" cy="1466433"/>
      </dsp:txXfrm>
    </dsp:sp>
    <dsp:sp modelId="{0FCBC013-625B-4DAD-A876-C2DB9773EA7B}">
      <dsp:nvSpPr>
        <dsp:cNvPr id="0" name=""/>
        <dsp:cNvSpPr/>
      </dsp:nvSpPr>
      <dsp:spPr>
        <a:xfrm>
          <a:off x="8068463" y="624131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Shared opportunity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 Soil health (62.9%) is a win-win priority, followed by extreme weather (21%), water quality (7%) as top concerns. East emphasizes water quality; younger farmers focus on climate resilience. </a:t>
          </a:r>
        </a:p>
      </dsp:txBody>
      <dsp:txXfrm>
        <a:off x="8068463" y="624131"/>
        <a:ext cx="2444055" cy="1466433"/>
      </dsp:txXfrm>
    </dsp:sp>
    <dsp:sp modelId="{CEB5C78E-E777-422B-8DC9-CE715F0102BB}">
      <dsp:nvSpPr>
        <dsp:cNvPr id="0" name=""/>
        <dsp:cNvSpPr/>
      </dsp:nvSpPr>
      <dsp:spPr>
        <a:xfrm>
          <a:off x="1347311" y="2334970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Barriers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Complex applications (56.3%), insufficient payments (53%), inflexible requirements (47%).</a:t>
          </a:r>
        </a:p>
      </dsp:txBody>
      <dsp:txXfrm>
        <a:off x="1347311" y="2334970"/>
        <a:ext cx="2444055" cy="1466433"/>
      </dsp:txXfrm>
    </dsp:sp>
    <dsp:sp modelId="{7529E67B-375B-4D91-90AF-D6486090138B}">
      <dsp:nvSpPr>
        <dsp:cNvPr id="0" name=""/>
        <dsp:cNvSpPr/>
      </dsp:nvSpPr>
      <dsp:spPr>
        <a:xfrm>
          <a:off x="4035772" y="2334970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Land use concerns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 Urban expansion, natural land conversion, wetland removal top concerns. East worries about urban sprawl; West focuses on wetlands.</a:t>
          </a:r>
        </a:p>
      </dsp:txBody>
      <dsp:txXfrm>
        <a:off x="4035772" y="2334970"/>
        <a:ext cx="2444055" cy="1466433"/>
      </dsp:txXfrm>
    </dsp:sp>
    <dsp:sp modelId="{CB0C52F9-B415-49AB-A48A-0741AABD7E0E}">
      <dsp:nvSpPr>
        <dsp:cNvPr id="0" name=""/>
        <dsp:cNvSpPr/>
      </dsp:nvSpPr>
      <dsp:spPr>
        <a:xfrm>
          <a:off x="6724233" y="2334970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Attitudes and preferences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/>
            <a:t> Preference for practice-based incentives, conservation group-led programs. Technology integration boosts appeal; older, higher-income farmers support easements.</a:t>
          </a:r>
          <a:endParaRPr lang="en-US" sz="1300" kern="1200"/>
        </a:p>
      </dsp:txBody>
      <dsp:txXfrm>
        <a:off x="6724233" y="2334970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6D1EA-B9A8-468E-AF2E-C5430080011A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6E6F6-6AB2-40C8-BCD4-8DFBD4E065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97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E6F6-6AB2-40C8-BCD4-8DFBD4E065C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2994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E6F6-6AB2-40C8-BCD4-8DFBD4E065C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564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93001-DD9E-45D8-BEE9-E5A43E3BE4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6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B82286-6203-9C43-A383-30B9F4275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Parallelogram 9">
            <a:extLst>
              <a:ext uri="{FF2B5EF4-FFF2-40B4-BE49-F238E27FC236}">
                <a16:creationId xmlns:a16="http://schemas.microsoft.com/office/drawing/2014/main" id="{B98CDB86-7061-D848-85B1-C72AD72831CC}"/>
              </a:ext>
            </a:extLst>
          </p:cNvPr>
          <p:cNvSpPr/>
          <p:nvPr userDrawn="1"/>
        </p:nvSpPr>
        <p:spPr>
          <a:xfrm flipH="1">
            <a:off x="-2624" y="-7648"/>
            <a:ext cx="7717879" cy="6865648"/>
          </a:xfrm>
          <a:custGeom>
            <a:avLst/>
            <a:gdLst>
              <a:gd name="connsiteX0" fmla="*/ 0 w 7862019"/>
              <a:gd name="connsiteY0" fmla="*/ 6852181 h 6852181"/>
              <a:gd name="connsiteX1" fmla="*/ 1713045 w 7862019"/>
              <a:gd name="connsiteY1" fmla="*/ 0 h 6852181"/>
              <a:gd name="connsiteX2" fmla="*/ 7862019 w 7862019"/>
              <a:gd name="connsiteY2" fmla="*/ 0 h 6852181"/>
              <a:gd name="connsiteX3" fmla="*/ 6148974 w 7862019"/>
              <a:gd name="connsiteY3" fmla="*/ 6852181 h 6852181"/>
              <a:gd name="connsiteX4" fmla="*/ 0 w 7862019"/>
              <a:gd name="connsiteY4" fmla="*/ 6852181 h 6852181"/>
              <a:gd name="connsiteX0" fmla="*/ 0 w 6356776"/>
              <a:gd name="connsiteY0" fmla="*/ 6852181 h 6852181"/>
              <a:gd name="connsiteX1" fmla="*/ 1713045 w 6356776"/>
              <a:gd name="connsiteY1" fmla="*/ 0 h 6852181"/>
              <a:gd name="connsiteX2" fmla="*/ 6356776 w 6356776"/>
              <a:gd name="connsiteY2" fmla="*/ 0 h 6852181"/>
              <a:gd name="connsiteX3" fmla="*/ 6148974 w 6356776"/>
              <a:gd name="connsiteY3" fmla="*/ 6852181 h 6852181"/>
              <a:gd name="connsiteX4" fmla="*/ 0 w 6356776"/>
              <a:gd name="connsiteY4" fmla="*/ 6852181 h 6852181"/>
              <a:gd name="connsiteX0" fmla="*/ 0 w 6359989"/>
              <a:gd name="connsiteY0" fmla="*/ 6852181 h 6866249"/>
              <a:gd name="connsiteX1" fmla="*/ 1713045 w 6359989"/>
              <a:gd name="connsiteY1" fmla="*/ 0 h 6866249"/>
              <a:gd name="connsiteX2" fmla="*/ 6356776 w 6359989"/>
              <a:gd name="connsiteY2" fmla="*/ 0 h 6866249"/>
              <a:gd name="connsiteX3" fmla="*/ 6359989 w 6359989"/>
              <a:gd name="connsiteY3" fmla="*/ 6866249 h 6866249"/>
              <a:gd name="connsiteX4" fmla="*/ 0 w 6359989"/>
              <a:gd name="connsiteY4" fmla="*/ 6852181 h 6866249"/>
              <a:gd name="connsiteX0" fmla="*/ 0 w 6359989"/>
              <a:gd name="connsiteY0" fmla="*/ 6891985 h 6891985"/>
              <a:gd name="connsiteX1" fmla="*/ 1713045 w 6359989"/>
              <a:gd name="connsiteY1" fmla="*/ 0 h 6891985"/>
              <a:gd name="connsiteX2" fmla="*/ 6356776 w 6359989"/>
              <a:gd name="connsiteY2" fmla="*/ 0 h 6891985"/>
              <a:gd name="connsiteX3" fmla="*/ 6359989 w 6359989"/>
              <a:gd name="connsiteY3" fmla="*/ 6866249 h 6891985"/>
              <a:gd name="connsiteX4" fmla="*/ 0 w 6359989"/>
              <a:gd name="connsiteY4" fmla="*/ 6891985 h 6891985"/>
              <a:gd name="connsiteX0" fmla="*/ 0 w 6359989"/>
              <a:gd name="connsiteY0" fmla="*/ 6918522 h 6918522"/>
              <a:gd name="connsiteX1" fmla="*/ 1713045 w 6359989"/>
              <a:gd name="connsiteY1" fmla="*/ 0 h 6918522"/>
              <a:gd name="connsiteX2" fmla="*/ 6356776 w 6359989"/>
              <a:gd name="connsiteY2" fmla="*/ 26537 h 6918522"/>
              <a:gd name="connsiteX3" fmla="*/ 6359989 w 6359989"/>
              <a:gd name="connsiteY3" fmla="*/ 6892786 h 6918522"/>
              <a:gd name="connsiteX4" fmla="*/ 0 w 6359989"/>
              <a:gd name="connsiteY4" fmla="*/ 6918522 h 6918522"/>
              <a:gd name="connsiteX0" fmla="*/ 0 w 6368906"/>
              <a:gd name="connsiteY0" fmla="*/ 6921759 h 6921759"/>
              <a:gd name="connsiteX1" fmla="*/ 1713045 w 6368906"/>
              <a:gd name="connsiteY1" fmla="*/ 3237 h 6921759"/>
              <a:gd name="connsiteX2" fmla="*/ 6368906 w 6368906"/>
              <a:gd name="connsiteY2" fmla="*/ 0 h 6921759"/>
              <a:gd name="connsiteX3" fmla="*/ 6359989 w 6368906"/>
              <a:gd name="connsiteY3" fmla="*/ 6896023 h 6921759"/>
              <a:gd name="connsiteX4" fmla="*/ 0 w 6368906"/>
              <a:gd name="connsiteY4" fmla="*/ 6921759 h 6921759"/>
              <a:gd name="connsiteX0" fmla="*/ 0 w 6368906"/>
              <a:gd name="connsiteY0" fmla="*/ 6921759 h 6954899"/>
              <a:gd name="connsiteX1" fmla="*/ 1713045 w 6368906"/>
              <a:gd name="connsiteY1" fmla="*/ 3237 h 6954899"/>
              <a:gd name="connsiteX2" fmla="*/ 6368906 w 6368906"/>
              <a:gd name="connsiteY2" fmla="*/ 0 h 6954899"/>
              <a:gd name="connsiteX3" fmla="*/ 6168115 w 6368906"/>
              <a:gd name="connsiteY3" fmla="*/ 6954899 h 6954899"/>
              <a:gd name="connsiteX4" fmla="*/ 0 w 6368906"/>
              <a:gd name="connsiteY4" fmla="*/ 6921759 h 6954899"/>
              <a:gd name="connsiteX0" fmla="*/ 0 w 6384263"/>
              <a:gd name="connsiteY0" fmla="*/ 6921759 h 6921759"/>
              <a:gd name="connsiteX1" fmla="*/ 1713045 w 6384263"/>
              <a:gd name="connsiteY1" fmla="*/ 3237 h 6921759"/>
              <a:gd name="connsiteX2" fmla="*/ 6368906 w 6384263"/>
              <a:gd name="connsiteY2" fmla="*/ 0 h 6921759"/>
              <a:gd name="connsiteX3" fmla="*/ 6383975 w 6384263"/>
              <a:gd name="connsiteY3" fmla="*/ 6851867 h 6921759"/>
              <a:gd name="connsiteX4" fmla="*/ 0 w 6384263"/>
              <a:gd name="connsiteY4" fmla="*/ 6921759 h 6921759"/>
              <a:gd name="connsiteX0" fmla="*/ 0 w 6300318"/>
              <a:gd name="connsiteY0" fmla="*/ 6524348 h 6851867"/>
              <a:gd name="connsiteX1" fmla="*/ 1629100 w 6300318"/>
              <a:gd name="connsiteY1" fmla="*/ 3237 h 6851867"/>
              <a:gd name="connsiteX2" fmla="*/ 6284961 w 6300318"/>
              <a:gd name="connsiteY2" fmla="*/ 0 h 6851867"/>
              <a:gd name="connsiteX3" fmla="*/ 6300030 w 6300318"/>
              <a:gd name="connsiteY3" fmla="*/ 6851867 h 6851867"/>
              <a:gd name="connsiteX4" fmla="*/ 0 w 6300318"/>
              <a:gd name="connsiteY4" fmla="*/ 6524348 h 6851867"/>
              <a:gd name="connsiteX0" fmla="*/ 0 w 6396256"/>
              <a:gd name="connsiteY0" fmla="*/ 6848164 h 6851867"/>
              <a:gd name="connsiteX1" fmla="*/ 1725038 w 6396256"/>
              <a:gd name="connsiteY1" fmla="*/ 3237 h 6851867"/>
              <a:gd name="connsiteX2" fmla="*/ 6380899 w 6396256"/>
              <a:gd name="connsiteY2" fmla="*/ 0 h 6851867"/>
              <a:gd name="connsiteX3" fmla="*/ 6395968 w 6396256"/>
              <a:gd name="connsiteY3" fmla="*/ 6851867 h 6851867"/>
              <a:gd name="connsiteX4" fmla="*/ 0 w 6396256"/>
              <a:gd name="connsiteY4" fmla="*/ 6848164 h 6851867"/>
              <a:gd name="connsiteX0" fmla="*/ 0 w 6396010"/>
              <a:gd name="connsiteY0" fmla="*/ 6844927 h 6848630"/>
              <a:gd name="connsiteX1" fmla="*/ 1725038 w 6396010"/>
              <a:gd name="connsiteY1" fmla="*/ 0 h 6848630"/>
              <a:gd name="connsiteX2" fmla="*/ 6248129 w 6396010"/>
              <a:gd name="connsiteY2" fmla="*/ 7626 h 6848630"/>
              <a:gd name="connsiteX3" fmla="*/ 6395968 w 6396010"/>
              <a:gd name="connsiteY3" fmla="*/ 6848630 h 6848630"/>
              <a:gd name="connsiteX4" fmla="*/ 0 w 6396010"/>
              <a:gd name="connsiteY4" fmla="*/ 6844927 h 6848630"/>
              <a:gd name="connsiteX0" fmla="*/ 0 w 6248129"/>
              <a:gd name="connsiteY0" fmla="*/ 6844927 h 6859493"/>
              <a:gd name="connsiteX1" fmla="*/ 1725038 w 6248129"/>
              <a:gd name="connsiteY1" fmla="*/ 0 h 6859493"/>
              <a:gd name="connsiteX2" fmla="*/ 6248129 w 6248129"/>
              <a:gd name="connsiteY2" fmla="*/ 7626 h 6859493"/>
              <a:gd name="connsiteX3" fmla="*/ 6245495 w 6248129"/>
              <a:gd name="connsiteY3" fmla="*/ 6859493 h 6859493"/>
              <a:gd name="connsiteX4" fmla="*/ 0 w 6248129"/>
              <a:gd name="connsiteY4" fmla="*/ 6844927 h 6859493"/>
              <a:gd name="connsiteX0" fmla="*/ 0 w 6248129"/>
              <a:gd name="connsiteY0" fmla="*/ 6848165 h 6862731"/>
              <a:gd name="connsiteX1" fmla="*/ 1725038 w 6248129"/>
              <a:gd name="connsiteY1" fmla="*/ 3238 h 6862731"/>
              <a:gd name="connsiteX2" fmla="*/ 6248129 w 6248129"/>
              <a:gd name="connsiteY2" fmla="*/ 0 h 6862731"/>
              <a:gd name="connsiteX3" fmla="*/ 6245495 w 6248129"/>
              <a:gd name="connsiteY3" fmla="*/ 6862731 h 6862731"/>
              <a:gd name="connsiteX4" fmla="*/ 0 w 6248129"/>
              <a:gd name="connsiteY4" fmla="*/ 6848165 h 6862731"/>
              <a:gd name="connsiteX0" fmla="*/ 0 w 6263486"/>
              <a:gd name="connsiteY0" fmla="*/ 6848165 h 6895323"/>
              <a:gd name="connsiteX1" fmla="*/ 1725038 w 6263486"/>
              <a:gd name="connsiteY1" fmla="*/ 3238 h 6895323"/>
              <a:gd name="connsiteX2" fmla="*/ 6248129 w 6263486"/>
              <a:gd name="connsiteY2" fmla="*/ 0 h 6895323"/>
              <a:gd name="connsiteX3" fmla="*/ 6263198 w 6263486"/>
              <a:gd name="connsiteY3" fmla="*/ 6895323 h 6895323"/>
              <a:gd name="connsiteX4" fmla="*/ 0 w 6263486"/>
              <a:gd name="connsiteY4" fmla="*/ 6848165 h 6895323"/>
              <a:gd name="connsiteX0" fmla="*/ 0 w 6254818"/>
              <a:gd name="connsiteY0" fmla="*/ 6848165 h 6862731"/>
              <a:gd name="connsiteX1" fmla="*/ 1725038 w 6254818"/>
              <a:gd name="connsiteY1" fmla="*/ 3238 h 6862731"/>
              <a:gd name="connsiteX2" fmla="*/ 6248129 w 6254818"/>
              <a:gd name="connsiteY2" fmla="*/ 0 h 6862731"/>
              <a:gd name="connsiteX3" fmla="*/ 6254347 w 6254818"/>
              <a:gd name="connsiteY3" fmla="*/ 6862731 h 6862731"/>
              <a:gd name="connsiteX4" fmla="*/ 0 w 6254818"/>
              <a:gd name="connsiteY4" fmla="*/ 6848165 h 6862731"/>
              <a:gd name="connsiteX0" fmla="*/ 0 w 6274683"/>
              <a:gd name="connsiteY0" fmla="*/ 6844927 h 6859493"/>
              <a:gd name="connsiteX1" fmla="*/ 1725038 w 6274683"/>
              <a:gd name="connsiteY1" fmla="*/ 0 h 6859493"/>
              <a:gd name="connsiteX2" fmla="*/ 6274683 w 6274683"/>
              <a:gd name="connsiteY2" fmla="*/ 7625 h 6859493"/>
              <a:gd name="connsiteX3" fmla="*/ 6254347 w 6274683"/>
              <a:gd name="connsiteY3" fmla="*/ 6859493 h 6859493"/>
              <a:gd name="connsiteX4" fmla="*/ 0 w 6274683"/>
              <a:gd name="connsiteY4" fmla="*/ 6844927 h 6859493"/>
              <a:gd name="connsiteX0" fmla="*/ 0 w 6254818"/>
              <a:gd name="connsiteY0" fmla="*/ 6844927 h 6859493"/>
              <a:gd name="connsiteX1" fmla="*/ 1725038 w 6254818"/>
              <a:gd name="connsiteY1" fmla="*/ 0 h 6859493"/>
              <a:gd name="connsiteX2" fmla="*/ 6248129 w 6254818"/>
              <a:gd name="connsiteY2" fmla="*/ 18489 h 6859493"/>
              <a:gd name="connsiteX3" fmla="*/ 6254347 w 6254818"/>
              <a:gd name="connsiteY3" fmla="*/ 6859493 h 6859493"/>
              <a:gd name="connsiteX4" fmla="*/ 0 w 6254818"/>
              <a:gd name="connsiteY4" fmla="*/ 6844927 h 6859493"/>
              <a:gd name="connsiteX0" fmla="*/ 0 w 6265832"/>
              <a:gd name="connsiteY0" fmla="*/ 6848166 h 6862732"/>
              <a:gd name="connsiteX1" fmla="*/ 1725038 w 6265832"/>
              <a:gd name="connsiteY1" fmla="*/ 3239 h 6862732"/>
              <a:gd name="connsiteX2" fmla="*/ 6265832 w 6265832"/>
              <a:gd name="connsiteY2" fmla="*/ 0 h 6862732"/>
              <a:gd name="connsiteX3" fmla="*/ 6254347 w 6265832"/>
              <a:gd name="connsiteY3" fmla="*/ 6862732 h 6862732"/>
              <a:gd name="connsiteX4" fmla="*/ 0 w 6265832"/>
              <a:gd name="connsiteY4" fmla="*/ 6848166 h 6862732"/>
              <a:gd name="connsiteX0" fmla="*/ 0 w 6272568"/>
              <a:gd name="connsiteY0" fmla="*/ 6848166 h 6873625"/>
              <a:gd name="connsiteX1" fmla="*/ 1725038 w 6272568"/>
              <a:gd name="connsiteY1" fmla="*/ 3239 h 6873625"/>
              <a:gd name="connsiteX2" fmla="*/ 6265832 w 6272568"/>
              <a:gd name="connsiteY2" fmla="*/ 0 h 6873625"/>
              <a:gd name="connsiteX3" fmla="*/ 6272098 w 6272568"/>
              <a:gd name="connsiteY3" fmla="*/ 6873625 h 6873625"/>
              <a:gd name="connsiteX4" fmla="*/ 0 w 6272568"/>
              <a:gd name="connsiteY4" fmla="*/ 6848166 h 6873625"/>
              <a:gd name="connsiteX0" fmla="*/ 0 w 6272568"/>
              <a:gd name="connsiteY0" fmla="*/ 6869953 h 6873625"/>
              <a:gd name="connsiteX1" fmla="*/ 1725038 w 6272568"/>
              <a:gd name="connsiteY1" fmla="*/ 3239 h 6873625"/>
              <a:gd name="connsiteX2" fmla="*/ 6265832 w 6272568"/>
              <a:gd name="connsiteY2" fmla="*/ 0 h 6873625"/>
              <a:gd name="connsiteX3" fmla="*/ 6272098 w 6272568"/>
              <a:gd name="connsiteY3" fmla="*/ 6873625 h 6873625"/>
              <a:gd name="connsiteX4" fmla="*/ 0 w 6272568"/>
              <a:gd name="connsiteY4" fmla="*/ 6869953 h 6873625"/>
              <a:gd name="connsiteX0" fmla="*/ 0 w 6283582"/>
              <a:gd name="connsiteY0" fmla="*/ 6866714 h 6870386"/>
              <a:gd name="connsiteX1" fmla="*/ 1725038 w 6283582"/>
              <a:gd name="connsiteY1" fmla="*/ 0 h 6870386"/>
              <a:gd name="connsiteX2" fmla="*/ 6283582 w 6283582"/>
              <a:gd name="connsiteY2" fmla="*/ 7654 h 6870386"/>
              <a:gd name="connsiteX3" fmla="*/ 6272098 w 6283582"/>
              <a:gd name="connsiteY3" fmla="*/ 6870386 h 6870386"/>
              <a:gd name="connsiteX4" fmla="*/ 0 w 6283582"/>
              <a:gd name="connsiteY4" fmla="*/ 6866714 h 6870386"/>
              <a:gd name="connsiteX0" fmla="*/ 0 w 6290319"/>
              <a:gd name="connsiteY0" fmla="*/ 6866714 h 6870386"/>
              <a:gd name="connsiteX1" fmla="*/ 1725038 w 6290319"/>
              <a:gd name="connsiteY1" fmla="*/ 0 h 6870386"/>
              <a:gd name="connsiteX2" fmla="*/ 6283582 w 6290319"/>
              <a:gd name="connsiteY2" fmla="*/ 7654 h 6870386"/>
              <a:gd name="connsiteX3" fmla="*/ 6289849 w 6290319"/>
              <a:gd name="connsiteY3" fmla="*/ 6870386 h 6870386"/>
              <a:gd name="connsiteX4" fmla="*/ 0 w 6290319"/>
              <a:gd name="connsiteY4" fmla="*/ 6866714 h 6870386"/>
              <a:gd name="connsiteX0" fmla="*/ 0 w 6292458"/>
              <a:gd name="connsiteY0" fmla="*/ 6866714 h 6870386"/>
              <a:gd name="connsiteX1" fmla="*/ 1725038 w 6292458"/>
              <a:gd name="connsiteY1" fmla="*/ 0 h 6870386"/>
              <a:gd name="connsiteX2" fmla="*/ 6292458 w 6292458"/>
              <a:gd name="connsiteY2" fmla="*/ 7654 h 6870386"/>
              <a:gd name="connsiteX3" fmla="*/ 6289849 w 6292458"/>
              <a:gd name="connsiteY3" fmla="*/ 6870386 h 6870386"/>
              <a:gd name="connsiteX4" fmla="*/ 0 w 6292458"/>
              <a:gd name="connsiteY4" fmla="*/ 6866714 h 687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2458" h="6870386">
                <a:moveTo>
                  <a:pt x="0" y="6866714"/>
                </a:moveTo>
                <a:lnTo>
                  <a:pt x="1725038" y="0"/>
                </a:lnTo>
                <a:lnTo>
                  <a:pt x="6292458" y="7654"/>
                </a:lnTo>
                <a:cubicBezTo>
                  <a:pt x="6289486" y="2306328"/>
                  <a:pt x="6292821" y="4571712"/>
                  <a:pt x="6289849" y="6870386"/>
                </a:cubicBezTo>
                <a:lnTo>
                  <a:pt x="0" y="6866714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574E1-12CC-2544-AD1B-7F29D1FA9E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273" y="2296886"/>
            <a:ext cx="5145655" cy="1323168"/>
          </a:xfrm>
          <a:prstGeom prst="rect">
            <a:avLst/>
          </a:prstGeom>
        </p:spPr>
      </p:pic>
      <p:sp>
        <p:nvSpPr>
          <p:cNvPr id="6" name="Text Placeholder 33">
            <a:extLst>
              <a:ext uri="{FF2B5EF4-FFF2-40B4-BE49-F238E27FC236}">
                <a16:creationId xmlns:a16="http://schemas.microsoft.com/office/drawing/2014/main" id="{22F8876B-1E96-7548-9961-99F706794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274" y="3964723"/>
            <a:ext cx="5634636" cy="729793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5400" b="1">
                <a:solidFill>
                  <a:srgbClr val="5F9732"/>
                </a:solidFill>
              </a:defRPr>
            </a:lvl1pPr>
          </a:lstStyle>
          <a:p>
            <a:pPr lvl="0"/>
            <a:r>
              <a:rPr lang="en-US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441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E3F477-DACE-B84F-A0EB-631F998DD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584" y="0"/>
            <a:ext cx="1222458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C4693C-4A67-694F-9EA9-2B2256151C55}"/>
              </a:ext>
            </a:extLst>
          </p:cNvPr>
          <p:cNvSpPr/>
          <p:nvPr userDrawn="1"/>
        </p:nvSpPr>
        <p:spPr>
          <a:xfrm>
            <a:off x="-32584" y="0"/>
            <a:ext cx="12224584" cy="685800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47D069-F89C-2645-84A9-87C5B3B6784B}"/>
              </a:ext>
            </a:extLst>
          </p:cNvPr>
          <p:cNvSpPr/>
          <p:nvPr userDrawn="1"/>
        </p:nvSpPr>
        <p:spPr>
          <a:xfrm>
            <a:off x="2090058" y="1828234"/>
            <a:ext cx="8055428" cy="270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96C4FE6C-BACE-BF4B-BCBB-581D3AE2D0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0058" y="4818538"/>
            <a:ext cx="8055428" cy="729793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4CC4EC-568C-EE44-B6AE-4EE1E1753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7179" y="2264437"/>
            <a:ext cx="7145057" cy="18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7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E3F477-DACE-B84F-A0EB-631F998DD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086" y="0"/>
            <a:ext cx="1222458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C4693C-4A67-694F-9EA9-2B2256151C55}"/>
              </a:ext>
            </a:extLst>
          </p:cNvPr>
          <p:cNvSpPr/>
          <p:nvPr userDrawn="1"/>
        </p:nvSpPr>
        <p:spPr>
          <a:xfrm>
            <a:off x="-32584" y="0"/>
            <a:ext cx="12224584" cy="685800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F1574E1-12CC-2544-AD1B-7F29D1FA9E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923" y="2284860"/>
            <a:ext cx="4471182" cy="18982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5AAB09-C14A-A447-A76E-E295E5FE8332}"/>
              </a:ext>
            </a:extLst>
          </p:cNvPr>
          <p:cNvSpPr/>
          <p:nvPr userDrawn="1"/>
        </p:nvSpPr>
        <p:spPr>
          <a:xfrm>
            <a:off x="2997200" y="1844821"/>
            <a:ext cx="5992837" cy="270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82010009-C5D3-0C44-963F-3612899E8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2200" y="4818538"/>
            <a:ext cx="7466013" cy="729793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124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E3F477-DACE-B84F-A0EB-631F998DD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292" y="0"/>
            <a:ext cx="1222458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8F1894-2DBA-4C44-AE7B-0E3199619F3B}"/>
              </a:ext>
            </a:extLst>
          </p:cNvPr>
          <p:cNvSpPr/>
          <p:nvPr userDrawn="1"/>
        </p:nvSpPr>
        <p:spPr>
          <a:xfrm>
            <a:off x="2090058" y="1828234"/>
            <a:ext cx="8055428" cy="270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BFC36896-C73F-4C4A-8CCB-D38881011A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0058" y="4818538"/>
            <a:ext cx="8055428" cy="729793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8C09D4-4C19-D848-A50D-B4BC3869E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7179" y="2264437"/>
            <a:ext cx="7145057" cy="18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0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C4693C-4A67-694F-9EA9-2B2256151C55}"/>
              </a:ext>
            </a:extLst>
          </p:cNvPr>
          <p:cNvSpPr/>
          <p:nvPr userDrawn="1"/>
        </p:nvSpPr>
        <p:spPr>
          <a:xfrm>
            <a:off x="0" y="0"/>
            <a:ext cx="12224584" cy="6858000"/>
          </a:xfrm>
          <a:prstGeom prst="rect">
            <a:avLst/>
          </a:prstGeom>
          <a:solidFill>
            <a:srgbClr val="5F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82010009-C5D3-0C44-963F-3612899E8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2200" y="2676187"/>
            <a:ext cx="7466013" cy="729793"/>
          </a:xfrm>
        </p:spPr>
        <p:txBody>
          <a:bodyPr>
            <a:no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5801E9-EBC7-D344-8089-CB16EF5C0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57438" y="3520440"/>
            <a:ext cx="7488237" cy="771525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40012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DD8260D-48AD-7C45-8B76-85DBAEF49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075" y="1"/>
            <a:ext cx="5702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78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C4693C-4A67-694F-9EA9-2B2256151C55}"/>
              </a:ext>
            </a:extLst>
          </p:cNvPr>
          <p:cNvSpPr/>
          <p:nvPr userDrawn="1"/>
        </p:nvSpPr>
        <p:spPr>
          <a:xfrm>
            <a:off x="0" y="0"/>
            <a:ext cx="12224584" cy="6858000"/>
          </a:xfrm>
          <a:prstGeom prst="rect">
            <a:avLst/>
          </a:prstGeom>
          <a:solidFill>
            <a:srgbClr val="4A6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82010009-C5D3-0C44-963F-3612899E8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2200" y="2676187"/>
            <a:ext cx="7466013" cy="729793"/>
          </a:xfrm>
        </p:spPr>
        <p:txBody>
          <a:bodyPr>
            <a:no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5801E9-EBC7-D344-8089-CB16EF5C0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57438" y="3520440"/>
            <a:ext cx="7488237" cy="771525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FBF2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DD8260D-48AD-7C45-8B76-85DBAEF49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075" y="1"/>
            <a:ext cx="5702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6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C4693C-4A67-694F-9EA9-2B2256151C55}"/>
              </a:ext>
            </a:extLst>
          </p:cNvPr>
          <p:cNvSpPr/>
          <p:nvPr userDrawn="1"/>
        </p:nvSpPr>
        <p:spPr>
          <a:xfrm>
            <a:off x="0" y="0"/>
            <a:ext cx="12224584" cy="6858000"/>
          </a:xfrm>
          <a:prstGeom prst="rect">
            <a:avLst/>
          </a:prstGeom>
          <a:solidFill>
            <a:srgbClr val="400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82010009-C5D3-0C44-963F-3612899E8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2200" y="2676187"/>
            <a:ext cx="7466013" cy="729793"/>
          </a:xfrm>
        </p:spPr>
        <p:txBody>
          <a:bodyPr>
            <a:no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5801E9-EBC7-D344-8089-CB16EF5C0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57438" y="3520440"/>
            <a:ext cx="7488237" cy="771525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FBF2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DD8260D-48AD-7C45-8B76-85DBAEF49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075" y="1"/>
            <a:ext cx="5702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54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1F1E89-9F44-4AF2-954C-70AA4E198C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F87B7-9321-4371-A7D7-23F7CD687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BC65E-04F5-45FC-B35A-B8D3CD25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D49C-BD28-4C5D-AAE2-AB54BD36AC30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2DAC2-695C-4EE6-8DE9-6BA78B70B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C5F99-81B7-4E87-B089-CEA91D07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8B5-FC7A-4990-8280-7C7A67F98C9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428772A-F961-4235-9235-364D71146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591"/>
          <a:stretch/>
        </p:blipFill>
        <p:spPr>
          <a:xfrm>
            <a:off x="11577574" y="6073916"/>
            <a:ext cx="443328" cy="63086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81538D9-6F11-4F3E-AD69-2F9C1A7046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55813"/>
            <a:ext cx="5462587" cy="44132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here {remove if not needed}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EBB1F8E-C686-420A-86B6-9918B2016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7137"/>
            <a:ext cx="10515600" cy="3679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1792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39B9A2-2EC9-4203-B0BC-FA5C154436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6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69E39-813A-4530-B1A5-094CAB03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BFD16-A363-48A3-A6D7-8FA439E2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D49C-BD28-4C5D-AAE2-AB54BD36AC30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E8525-0AAD-4167-B743-90A00177D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D2A1B-4225-43A9-8C76-4A633751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8B5-FC7A-4990-8280-7C7A67F98C98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50D094E-E896-4E5C-B53C-7AAFBF09E2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55813"/>
            <a:ext cx="5462587" cy="44132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here {remove if not needed}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E751F5-69F0-421A-B693-D08BB8B2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7137"/>
            <a:ext cx="10515600" cy="3679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51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F84DB0B-0935-4534-B2F7-05F8D96C55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0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69E39-813A-4530-B1A5-094CAB03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BFD16-A363-48A3-A6D7-8FA439E2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D49C-BD28-4C5D-AAE2-AB54BD36AC30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E8525-0AAD-4167-B743-90A00177D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D2A1B-4225-43A9-8C76-4A633751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8B5-FC7A-4990-8280-7C7A67F98C9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E751F5-69F0-421A-B693-D08BB8B2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7137"/>
            <a:ext cx="10515600" cy="3679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AA58C70-8B84-4C6E-98A2-970A4619E4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55813"/>
            <a:ext cx="5462587" cy="44132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9FBF2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here {remove if not needed}</a:t>
            </a:r>
          </a:p>
        </p:txBody>
      </p:sp>
    </p:spTree>
    <p:extLst>
      <p:ext uri="{BB962C8B-B14F-4D97-AF65-F5344CB8AC3E}">
        <p14:creationId xmlns:p14="http://schemas.microsoft.com/office/powerpoint/2010/main" val="2977307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F7EFE11-F35C-4C9C-B29F-B03AA1AD6413}"/>
              </a:ext>
            </a:extLst>
          </p:cNvPr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5F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F946A-A139-4F98-B7BB-D2312F9E8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D102FA-7E2F-4929-8258-A08BBFC2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D49C-BD28-4C5D-AAE2-AB54BD36AC30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D4B6B-68E9-4ECF-A8CA-F5DF7669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49913-CECD-470F-B887-623245C6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8B5-FC7A-4990-8280-7C7A67F98C98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F18A20D-D9EF-4760-99CA-5C157D6C1F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55813"/>
            <a:ext cx="5462587" cy="44132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40012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here {remove if not needed}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019191-5B76-422B-9F7C-22FAD69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7137"/>
            <a:ext cx="10515600" cy="3679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77C1673-F68D-4178-B32A-769B98FEC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306"/>
          <a:stretch/>
        </p:blipFill>
        <p:spPr>
          <a:xfrm>
            <a:off x="11572363" y="6263324"/>
            <a:ext cx="359448" cy="44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0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B82286-6203-9C43-A383-30B9F4275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Parallelogram 9">
            <a:extLst>
              <a:ext uri="{FF2B5EF4-FFF2-40B4-BE49-F238E27FC236}">
                <a16:creationId xmlns:a16="http://schemas.microsoft.com/office/drawing/2014/main" id="{B98CDB86-7061-D848-85B1-C72AD72831CC}"/>
              </a:ext>
            </a:extLst>
          </p:cNvPr>
          <p:cNvSpPr/>
          <p:nvPr userDrawn="1"/>
        </p:nvSpPr>
        <p:spPr>
          <a:xfrm flipH="1">
            <a:off x="-2624" y="-7648"/>
            <a:ext cx="7717879" cy="6865648"/>
          </a:xfrm>
          <a:custGeom>
            <a:avLst/>
            <a:gdLst>
              <a:gd name="connsiteX0" fmla="*/ 0 w 7862019"/>
              <a:gd name="connsiteY0" fmla="*/ 6852181 h 6852181"/>
              <a:gd name="connsiteX1" fmla="*/ 1713045 w 7862019"/>
              <a:gd name="connsiteY1" fmla="*/ 0 h 6852181"/>
              <a:gd name="connsiteX2" fmla="*/ 7862019 w 7862019"/>
              <a:gd name="connsiteY2" fmla="*/ 0 h 6852181"/>
              <a:gd name="connsiteX3" fmla="*/ 6148974 w 7862019"/>
              <a:gd name="connsiteY3" fmla="*/ 6852181 h 6852181"/>
              <a:gd name="connsiteX4" fmla="*/ 0 w 7862019"/>
              <a:gd name="connsiteY4" fmla="*/ 6852181 h 6852181"/>
              <a:gd name="connsiteX0" fmla="*/ 0 w 6356776"/>
              <a:gd name="connsiteY0" fmla="*/ 6852181 h 6852181"/>
              <a:gd name="connsiteX1" fmla="*/ 1713045 w 6356776"/>
              <a:gd name="connsiteY1" fmla="*/ 0 h 6852181"/>
              <a:gd name="connsiteX2" fmla="*/ 6356776 w 6356776"/>
              <a:gd name="connsiteY2" fmla="*/ 0 h 6852181"/>
              <a:gd name="connsiteX3" fmla="*/ 6148974 w 6356776"/>
              <a:gd name="connsiteY3" fmla="*/ 6852181 h 6852181"/>
              <a:gd name="connsiteX4" fmla="*/ 0 w 6356776"/>
              <a:gd name="connsiteY4" fmla="*/ 6852181 h 6852181"/>
              <a:gd name="connsiteX0" fmla="*/ 0 w 6359989"/>
              <a:gd name="connsiteY0" fmla="*/ 6852181 h 6866249"/>
              <a:gd name="connsiteX1" fmla="*/ 1713045 w 6359989"/>
              <a:gd name="connsiteY1" fmla="*/ 0 h 6866249"/>
              <a:gd name="connsiteX2" fmla="*/ 6356776 w 6359989"/>
              <a:gd name="connsiteY2" fmla="*/ 0 h 6866249"/>
              <a:gd name="connsiteX3" fmla="*/ 6359989 w 6359989"/>
              <a:gd name="connsiteY3" fmla="*/ 6866249 h 6866249"/>
              <a:gd name="connsiteX4" fmla="*/ 0 w 6359989"/>
              <a:gd name="connsiteY4" fmla="*/ 6852181 h 6866249"/>
              <a:gd name="connsiteX0" fmla="*/ 0 w 6359989"/>
              <a:gd name="connsiteY0" fmla="*/ 6891985 h 6891985"/>
              <a:gd name="connsiteX1" fmla="*/ 1713045 w 6359989"/>
              <a:gd name="connsiteY1" fmla="*/ 0 h 6891985"/>
              <a:gd name="connsiteX2" fmla="*/ 6356776 w 6359989"/>
              <a:gd name="connsiteY2" fmla="*/ 0 h 6891985"/>
              <a:gd name="connsiteX3" fmla="*/ 6359989 w 6359989"/>
              <a:gd name="connsiteY3" fmla="*/ 6866249 h 6891985"/>
              <a:gd name="connsiteX4" fmla="*/ 0 w 6359989"/>
              <a:gd name="connsiteY4" fmla="*/ 6891985 h 6891985"/>
              <a:gd name="connsiteX0" fmla="*/ 0 w 6359989"/>
              <a:gd name="connsiteY0" fmla="*/ 6918522 h 6918522"/>
              <a:gd name="connsiteX1" fmla="*/ 1713045 w 6359989"/>
              <a:gd name="connsiteY1" fmla="*/ 0 h 6918522"/>
              <a:gd name="connsiteX2" fmla="*/ 6356776 w 6359989"/>
              <a:gd name="connsiteY2" fmla="*/ 26537 h 6918522"/>
              <a:gd name="connsiteX3" fmla="*/ 6359989 w 6359989"/>
              <a:gd name="connsiteY3" fmla="*/ 6892786 h 6918522"/>
              <a:gd name="connsiteX4" fmla="*/ 0 w 6359989"/>
              <a:gd name="connsiteY4" fmla="*/ 6918522 h 6918522"/>
              <a:gd name="connsiteX0" fmla="*/ 0 w 6368906"/>
              <a:gd name="connsiteY0" fmla="*/ 6921759 h 6921759"/>
              <a:gd name="connsiteX1" fmla="*/ 1713045 w 6368906"/>
              <a:gd name="connsiteY1" fmla="*/ 3237 h 6921759"/>
              <a:gd name="connsiteX2" fmla="*/ 6368906 w 6368906"/>
              <a:gd name="connsiteY2" fmla="*/ 0 h 6921759"/>
              <a:gd name="connsiteX3" fmla="*/ 6359989 w 6368906"/>
              <a:gd name="connsiteY3" fmla="*/ 6896023 h 6921759"/>
              <a:gd name="connsiteX4" fmla="*/ 0 w 6368906"/>
              <a:gd name="connsiteY4" fmla="*/ 6921759 h 6921759"/>
              <a:gd name="connsiteX0" fmla="*/ 0 w 6368906"/>
              <a:gd name="connsiteY0" fmla="*/ 6921759 h 6954899"/>
              <a:gd name="connsiteX1" fmla="*/ 1713045 w 6368906"/>
              <a:gd name="connsiteY1" fmla="*/ 3237 h 6954899"/>
              <a:gd name="connsiteX2" fmla="*/ 6368906 w 6368906"/>
              <a:gd name="connsiteY2" fmla="*/ 0 h 6954899"/>
              <a:gd name="connsiteX3" fmla="*/ 6168115 w 6368906"/>
              <a:gd name="connsiteY3" fmla="*/ 6954899 h 6954899"/>
              <a:gd name="connsiteX4" fmla="*/ 0 w 6368906"/>
              <a:gd name="connsiteY4" fmla="*/ 6921759 h 6954899"/>
              <a:gd name="connsiteX0" fmla="*/ 0 w 6384263"/>
              <a:gd name="connsiteY0" fmla="*/ 6921759 h 6921759"/>
              <a:gd name="connsiteX1" fmla="*/ 1713045 w 6384263"/>
              <a:gd name="connsiteY1" fmla="*/ 3237 h 6921759"/>
              <a:gd name="connsiteX2" fmla="*/ 6368906 w 6384263"/>
              <a:gd name="connsiteY2" fmla="*/ 0 h 6921759"/>
              <a:gd name="connsiteX3" fmla="*/ 6383975 w 6384263"/>
              <a:gd name="connsiteY3" fmla="*/ 6851867 h 6921759"/>
              <a:gd name="connsiteX4" fmla="*/ 0 w 6384263"/>
              <a:gd name="connsiteY4" fmla="*/ 6921759 h 6921759"/>
              <a:gd name="connsiteX0" fmla="*/ 0 w 6300318"/>
              <a:gd name="connsiteY0" fmla="*/ 6524348 h 6851867"/>
              <a:gd name="connsiteX1" fmla="*/ 1629100 w 6300318"/>
              <a:gd name="connsiteY1" fmla="*/ 3237 h 6851867"/>
              <a:gd name="connsiteX2" fmla="*/ 6284961 w 6300318"/>
              <a:gd name="connsiteY2" fmla="*/ 0 h 6851867"/>
              <a:gd name="connsiteX3" fmla="*/ 6300030 w 6300318"/>
              <a:gd name="connsiteY3" fmla="*/ 6851867 h 6851867"/>
              <a:gd name="connsiteX4" fmla="*/ 0 w 6300318"/>
              <a:gd name="connsiteY4" fmla="*/ 6524348 h 6851867"/>
              <a:gd name="connsiteX0" fmla="*/ 0 w 6396256"/>
              <a:gd name="connsiteY0" fmla="*/ 6848164 h 6851867"/>
              <a:gd name="connsiteX1" fmla="*/ 1725038 w 6396256"/>
              <a:gd name="connsiteY1" fmla="*/ 3237 h 6851867"/>
              <a:gd name="connsiteX2" fmla="*/ 6380899 w 6396256"/>
              <a:gd name="connsiteY2" fmla="*/ 0 h 6851867"/>
              <a:gd name="connsiteX3" fmla="*/ 6395968 w 6396256"/>
              <a:gd name="connsiteY3" fmla="*/ 6851867 h 6851867"/>
              <a:gd name="connsiteX4" fmla="*/ 0 w 6396256"/>
              <a:gd name="connsiteY4" fmla="*/ 6848164 h 6851867"/>
              <a:gd name="connsiteX0" fmla="*/ 0 w 6396010"/>
              <a:gd name="connsiteY0" fmla="*/ 6844927 h 6848630"/>
              <a:gd name="connsiteX1" fmla="*/ 1725038 w 6396010"/>
              <a:gd name="connsiteY1" fmla="*/ 0 h 6848630"/>
              <a:gd name="connsiteX2" fmla="*/ 6248129 w 6396010"/>
              <a:gd name="connsiteY2" fmla="*/ 7626 h 6848630"/>
              <a:gd name="connsiteX3" fmla="*/ 6395968 w 6396010"/>
              <a:gd name="connsiteY3" fmla="*/ 6848630 h 6848630"/>
              <a:gd name="connsiteX4" fmla="*/ 0 w 6396010"/>
              <a:gd name="connsiteY4" fmla="*/ 6844927 h 6848630"/>
              <a:gd name="connsiteX0" fmla="*/ 0 w 6248129"/>
              <a:gd name="connsiteY0" fmla="*/ 6844927 h 6859493"/>
              <a:gd name="connsiteX1" fmla="*/ 1725038 w 6248129"/>
              <a:gd name="connsiteY1" fmla="*/ 0 h 6859493"/>
              <a:gd name="connsiteX2" fmla="*/ 6248129 w 6248129"/>
              <a:gd name="connsiteY2" fmla="*/ 7626 h 6859493"/>
              <a:gd name="connsiteX3" fmla="*/ 6245495 w 6248129"/>
              <a:gd name="connsiteY3" fmla="*/ 6859493 h 6859493"/>
              <a:gd name="connsiteX4" fmla="*/ 0 w 6248129"/>
              <a:gd name="connsiteY4" fmla="*/ 6844927 h 6859493"/>
              <a:gd name="connsiteX0" fmla="*/ 0 w 6248129"/>
              <a:gd name="connsiteY0" fmla="*/ 6848165 h 6862731"/>
              <a:gd name="connsiteX1" fmla="*/ 1725038 w 6248129"/>
              <a:gd name="connsiteY1" fmla="*/ 3238 h 6862731"/>
              <a:gd name="connsiteX2" fmla="*/ 6248129 w 6248129"/>
              <a:gd name="connsiteY2" fmla="*/ 0 h 6862731"/>
              <a:gd name="connsiteX3" fmla="*/ 6245495 w 6248129"/>
              <a:gd name="connsiteY3" fmla="*/ 6862731 h 6862731"/>
              <a:gd name="connsiteX4" fmla="*/ 0 w 6248129"/>
              <a:gd name="connsiteY4" fmla="*/ 6848165 h 6862731"/>
              <a:gd name="connsiteX0" fmla="*/ 0 w 6263486"/>
              <a:gd name="connsiteY0" fmla="*/ 6848165 h 6895323"/>
              <a:gd name="connsiteX1" fmla="*/ 1725038 w 6263486"/>
              <a:gd name="connsiteY1" fmla="*/ 3238 h 6895323"/>
              <a:gd name="connsiteX2" fmla="*/ 6248129 w 6263486"/>
              <a:gd name="connsiteY2" fmla="*/ 0 h 6895323"/>
              <a:gd name="connsiteX3" fmla="*/ 6263198 w 6263486"/>
              <a:gd name="connsiteY3" fmla="*/ 6895323 h 6895323"/>
              <a:gd name="connsiteX4" fmla="*/ 0 w 6263486"/>
              <a:gd name="connsiteY4" fmla="*/ 6848165 h 6895323"/>
              <a:gd name="connsiteX0" fmla="*/ 0 w 6254818"/>
              <a:gd name="connsiteY0" fmla="*/ 6848165 h 6862731"/>
              <a:gd name="connsiteX1" fmla="*/ 1725038 w 6254818"/>
              <a:gd name="connsiteY1" fmla="*/ 3238 h 6862731"/>
              <a:gd name="connsiteX2" fmla="*/ 6248129 w 6254818"/>
              <a:gd name="connsiteY2" fmla="*/ 0 h 6862731"/>
              <a:gd name="connsiteX3" fmla="*/ 6254347 w 6254818"/>
              <a:gd name="connsiteY3" fmla="*/ 6862731 h 6862731"/>
              <a:gd name="connsiteX4" fmla="*/ 0 w 6254818"/>
              <a:gd name="connsiteY4" fmla="*/ 6848165 h 6862731"/>
              <a:gd name="connsiteX0" fmla="*/ 0 w 6274683"/>
              <a:gd name="connsiteY0" fmla="*/ 6844927 h 6859493"/>
              <a:gd name="connsiteX1" fmla="*/ 1725038 w 6274683"/>
              <a:gd name="connsiteY1" fmla="*/ 0 h 6859493"/>
              <a:gd name="connsiteX2" fmla="*/ 6274683 w 6274683"/>
              <a:gd name="connsiteY2" fmla="*/ 7625 h 6859493"/>
              <a:gd name="connsiteX3" fmla="*/ 6254347 w 6274683"/>
              <a:gd name="connsiteY3" fmla="*/ 6859493 h 6859493"/>
              <a:gd name="connsiteX4" fmla="*/ 0 w 6274683"/>
              <a:gd name="connsiteY4" fmla="*/ 6844927 h 6859493"/>
              <a:gd name="connsiteX0" fmla="*/ 0 w 6254818"/>
              <a:gd name="connsiteY0" fmla="*/ 6844927 h 6859493"/>
              <a:gd name="connsiteX1" fmla="*/ 1725038 w 6254818"/>
              <a:gd name="connsiteY1" fmla="*/ 0 h 6859493"/>
              <a:gd name="connsiteX2" fmla="*/ 6248129 w 6254818"/>
              <a:gd name="connsiteY2" fmla="*/ 18489 h 6859493"/>
              <a:gd name="connsiteX3" fmla="*/ 6254347 w 6254818"/>
              <a:gd name="connsiteY3" fmla="*/ 6859493 h 6859493"/>
              <a:gd name="connsiteX4" fmla="*/ 0 w 6254818"/>
              <a:gd name="connsiteY4" fmla="*/ 6844927 h 6859493"/>
              <a:gd name="connsiteX0" fmla="*/ 0 w 6265832"/>
              <a:gd name="connsiteY0" fmla="*/ 6848166 h 6862732"/>
              <a:gd name="connsiteX1" fmla="*/ 1725038 w 6265832"/>
              <a:gd name="connsiteY1" fmla="*/ 3239 h 6862732"/>
              <a:gd name="connsiteX2" fmla="*/ 6265832 w 6265832"/>
              <a:gd name="connsiteY2" fmla="*/ 0 h 6862732"/>
              <a:gd name="connsiteX3" fmla="*/ 6254347 w 6265832"/>
              <a:gd name="connsiteY3" fmla="*/ 6862732 h 6862732"/>
              <a:gd name="connsiteX4" fmla="*/ 0 w 6265832"/>
              <a:gd name="connsiteY4" fmla="*/ 6848166 h 6862732"/>
              <a:gd name="connsiteX0" fmla="*/ 0 w 6272568"/>
              <a:gd name="connsiteY0" fmla="*/ 6848166 h 6873625"/>
              <a:gd name="connsiteX1" fmla="*/ 1725038 w 6272568"/>
              <a:gd name="connsiteY1" fmla="*/ 3239 h 6873625"/>
              <a:gd name="connsiteX2" fmla="*/ 6265832 w 6272568"/>
              <a:gd name="connsiteY2" fmla="*/ 0 h 6873625"/>
              <a:gd name="connsiteX3" fmla="*/ 6272098 w 6272568"/>
              <a:gd name="connsiteY3" fmla="*/ 6873625 h 6873625"/>
              <a:gd name="connsiteX4" fmla="*/ 0 w 6272568"/>
              <a:gd name="connsiteY4" fmla="*/ 6848166 h 6873625"/>
              <a:gd name="connsiteX0" fmla="*/ 0 w 6272568"/>
              <a:gd name="connsiteY0" fmla="*/ 6869953 h 6873625"/>
              <a:gd name="connsiteX1" fmla="*/ 1725038 w 6272568"/>
              <a:gd name="connsiteY1" fmla="*/ 3239 h 6873625"/>
              <a:gd name="connsiteX2" fmla="*/ 6265832 w 6272568"/>
              <a:gd name="connsiteY2" fmla="*/ 0 h 6873625"/>
              <a:gd name="connsiteX3" fmla="*/ 6272098 w 6272568"/>
              <a:gd name="connsiteY3" fmla="*/ 6873625 h 6873625"/>
              <a:gd name="connsiteX4" fmla="*/ 0 w 6272568"/>
              <a:gd name="connsiteY4" fmla="*/ 6869953 h 6873625"/>
              <a:gd name="connsiteX0" fmla="*/ 0 w 6283582"/>
              <a:gd name="connsiteY0" fmla="*/ 6866714 h 6870386"/>
              <a:gd name="connsiteX1" fmla="*/ 1725038 w 6283582"/>
              <a:gd name="connsiteY1" fmla="*/ 0 h 6870386"/>
              <a:gd name="connsiteX2" fmla="*/ 6283582 w 6283582"/>
              <a:gd name="connsiteY2" fmla="*/ 7654 h 6870386"/>
              <a:gd name="connsiteX3" fmla="*/ 6272098 w 6283582"/>
              <a:gd name="connsiteY3" fmla="*/ 6870386 h 6870386"/>
              <a:gd name="connsiteX4" fmla="*/ 0 w 6283582"/>
              <a:gd name="connsiteY4" fmla="*/ 6866714 h 6870386"/>
              <a:gd name="connsiteX0" fmla="*/ 0 w 6290319"/>
              <a:gd name="connsiteY0" fmla="*/ 6866714 h 6870386"/>
              <a:gd name="connsiteX1" fmla="*/ 1725038 w 6290319"/>
              <a:gd name="connsiteY1" fmla="*/ 0 h 6870386"/>
              <a:gd name="connsiteX2" fmla="*/ 6283582 w 6290319"/>
              <a:gd name="connsiteY2" fmla="*/ 7654 h 6870386"/>
              <a:gd name="connsiteX3" fmla="*/ 6289849 w 6290319"/>
              <a:gd name="connsiteY3" fmla="*/ 6870386 h 6870386"/>
              <a:gd name="connsiteX4" fmla="*/ 0 w 6290319"/>
              <a:gd name="connsiteY4" fmla="*/ 6866714 h 6870386"/>
              <a:gd name="connsiteX0" fmla="*/ 0 w 6292458"/>
              <a:gd name="connsiteY0" fmla="*/ 6866714 h 6870386"/>
              <a:gd name="connsiteX1" fmla="*/ 1725038 w 6292458"/>
              <a:gd name="connsiteY1" fmla="*/ 0 h 6870386"/>
              <a:gd name="connsiteX2" fmla="*/ 6292458 w 6292458"/>
              <a:gd name="connsiteY2" fmla="*/ 7654 h 6870386"/>
              <a:gd name="connsiteX3" fmla="*/ 6289849 w 6292458"/>
              <a:gd name="connsiteY3" fmla="*/ 6870386 h 6870386"/>
              <a:gd name="connsiteX4" fmla="*/ 0 w 6292458"/>
              <a:gd name="connsiteY4" fmla="*/ 6866714 h 687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2458" h="6870386">
                <a:moveTo>
                  <a:pt x="0" y="6866714"/>
                </a:moveTo>
                <a:lnTo>
                  <a:pt x="1725038" y="0"/>
                </a:lnTo>
                <a:lnTo>
                  <a:pt x="6292458" y="7654"/>
                </a:lnTo>
                <a:cubicBezTo>
                  <a:pt x="6289486" y="2306328"/>
                  <a:pt x="6292821" y="4571712"/>
                  <a:pt x="6289849" y="6870386"/>
                </a:cubicBezTo>
                <a:lnTo>
                  <a:pt x="0" y="6866714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574E1-12CC-2544-AD1B-7F29D1FA9E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273" y="2296886"/>
            <a:ext cx="5145655" cy="1323168"/>
          </a:xfrm>
          <a:prstGeom prst="rect">
            <a:avLst/>
          </a:prstGeom>
        </p:spPr>
      </p:pic>
      <p:sp>
        <p:nvSpPr>
          <p:cNvPr id="6" name="Text Placeholder 33">
            <a:extLst>
              <a:ext uri="{FF2B5EF4-FFF2-40B4-BE49-F238E27FC236}">
                <a16:creationId xmlns:a16="http://schemas.microsoft.com/office/drawing/2014/main" id="{22F8876B-1E96-7548-9961-99F706794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274" y="3964723"/>
            <a:ext cx="5634636" cy="729793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5400" b="1">
                <a:solidFill>
                  <a:srgbClr val="5F9732"/>
                </a:solidFill>
              </a:defRPr>
            </a:lvl1pPr>
          </a:lstStyle>
          <a:p>
            <a:pPr lvl="0"/>
            <a:r>
              <a:rPr lang="en-US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959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3D0786-5BBE-4F86-B823-0671ECA65C81}"/>
              </a:ext>
            </a:extLst>
          </p:cNvPr>
          <p:cNvSpPr/>
          <p:nvPr userDrawn="1"/>
        </p:nvSpPr>
        <p:spPr>
          <a:xfrm>
            <a:off x="0" y="205"/>
            <a:ext cx="12192000" cy="1690483"/>
          </a:xfrm>
          <a:prstGeom prst="rect">
            <a:avLst/>
          </a:prstGeom>
          <a:solidFill>
            <a:srgbClr val="4A6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F946A-A139-4F98-B7BB-D2312F9E8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D102FA-7E2F-4929-8258-A08BBFC2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D49C-BD28-4C5D-AAE2-AB54BD36AC30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D4B6B-68E9-4ECF-A8CA-F5DF7669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49913-CECD-470F-B887-623245C6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8B5-FC7A-4990-8280-7C7A67F98C98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F18A20D-D9EF-4760-99CA-5C157D6C1F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55813"/>
            <a:ext cx="5462587" cy="44132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40012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here {remove if not needed}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019191-5B76-422B-9F7C-22FAD69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7137"/>
            <a:ext cx="10515600" cy="3679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77C1673-F68D-4178-B32A-769B98FEC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306"/>
          <a:stretch/>
        </p:blipFill>
        <p:spPr>
          <a:xfrm>
            <a:off x="11572363" y="6263324"/>
            <a:ext cx="359448" cy="44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08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74FE96-F90A-4C8B-B3B4-054F7EE2BA4C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400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F946A-A139-4F98-B7BB-D2312F9E8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D102FA-7E2F-4929-8258-A08BBFC2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D49C-BD28-4C5D-AAE2-AB54BD36AC30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D4B6B-68E9-4ECF-A8CA-F5DF7669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49913-CECD-470F-B887-623245C6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8B5-FC7A-4990-8280-7C7A67F98C9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019191-5B76-422B-9F7C-22FAD69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7137"/>
            <a:ext cx="10515600" cy="3679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77C1673-F68D-4178-B32A-769B98FEC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306"/>
          <a:stretch/>
        </p:blipFill>
        <p:spPr>
          <a:xfrm>
            <a:off x="11572363" y="6263324"/>
            <a:ext cx="359448" cy="449208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2F8A21-D876-4E10-86B0-BA867A737E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55814"/>
            <a:ext cx="5462587" cy="44132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5F973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here {remove if not needed}</a:t>
            </a:r>
          </a:p>
        </p:txBody>
      </p:sp>
    </p:spTree>
    <p:extLst>
      <p:ext uri="{BB962C8B-B14F-4D97-AF65-F5344CB8AC3E}">
        <p14:creationId xmlns:p14="http://schemas.microsoft.com/office/powerpoint/2010/main" val="1939732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64888-B41E-4D48-BC75-9C22CDBB0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16C57-320A-4ADB-86E9-0DDD7D74D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923DE-381D-4AF1-95F1-660D7859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D49C-BD28-4C5D-AAE2-AB54BD36AC30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07E79-5270-4DB2-8713-2352C8E1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7A1B9-357B-4E92-9DBC-EAC8D654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8B5-FC7A-4990-8280-7C7A67F98C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789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2C793-B661-467A-9A77-6505FF3A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5C2D6-27E2-428B-B3DE-FDC1C315C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48E1E-EBCE-4BAD-9CE5-2FA85576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D49C-BD28-4C5D-AAE2-AB54BD36AC30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BA7E8-349D-4E60-BC7A-A17A841D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57C8B-1D40-4365-A42A-0107D070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8B5-FC7A-4990-8280-7C7A67F98C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6693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EC53-6309-4E3A-828B-38A61A87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D60FB-233B-488B-AE0B-618CA7E96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5A983-EB83-4B3E-A9F3-B7F19434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D49C-BD28-4C5D-AAE2-AB54BD36AC30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C6C12-96F9-4408-9F73-6B8923E0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38F6A-3B56-4DD9-922E-94A3EC41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8B5-FC7A-4990-8280-7C7A67F98C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44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4BC0-20F3-4C1B-BFDC-E3B6A8405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7688-2CBF-4ED0-A3CA-7958D8864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6E4F9-51BF-4424-AC66-25F32C47C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CE4B7-60D3-4B5A-8735-94BA2B8C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D49C-BD28-4C5D-AAE2-AB54BD36AC30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BAAF2-51F1-46DC-906E-9D5A8DD0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68926-7128-479A-94B6-937B67282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8B5-FC7A-4990-8280-7C7A67F98C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4924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3123-3D08-4B79-AC12-CD2DDB6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689A6-14D1-4B51-86B7-278429B79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6B536-9B1B-44B2-9B2A-414D375A0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9707F-999F-4AB8-9967-04084D7CA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D43DF-5A0B-4F58-A74A-189904FCB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4A54DA-EAEE-4435-BA29-B22DF5EA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D49C-BD28-4C5D-AAE2-AB54BD36AC30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1CEA19-55E7-4B49-98C6-A6431133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E3FF98-27E0-4D3C-88CB-F0EEAFE4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8B5-FC7A-4990-8280-7C7A67F98C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0501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88C1-F76D-4786-9AFE-7A9FF77F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062E44-ED6B-43B9-8FAF-3C48BFC4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D49C-BD28-4C5D-AAE2-AB54BD36AC30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75F3C-271C-4DB4-A631-DC88805D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5F90D-2659-4B56-9192-ED3D5706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8B5-FC7A-4990-8280-7C7A67F98C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7589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9722CC-BC99-4E7A-B63F-EC8B174C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D49C-BD28-4C5D-AAE2-AB54BD36AC30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7CB73C-BCBF-447D-AC2B-F1871900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3A377-43E6-4556-85A4-DF4CAF43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8B5-FC7A-4990-8280-7C7A67F98C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597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0DF-E5F3-4F2F-A838-C3EBC2FA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21528-7FEF-491E-9B13-09A14023E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7D5CF-8199-449F-93D7-58F35471A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5FD2B-8DF6-4736-B455-6A09353F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D49C-BD28-4C5D-AAE2-AB54BD36AC30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F04CC-B77A-4328-8889-7941263A0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F8C93-4DE7-482F-A785-62A5F3D1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8B5-FC7A-4990-8280-7C7A67F98C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175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B82286-6203-9C43-A383-30B9F4275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A0F47F-3572-5F4D-9057-DFD0446988E3}"/>
              </a:ext>
            </a:extLst>
          </p:cNvPr>
          <p:cNvSpPr/>
          <p:nvPr userDrawn="1"/>
        </p:nvSpPr>
        <p:spPr>
          <a:xfrm>
            <a:off x="-1" y="0"/>
            <a:ext cx="12107119" cy="6858000"/>
          </a:xfrm>
          <a:prstGeom prst="rect">
            <a:avLst/>
          </a:prstGeom>
          <a:gradFill>
            <a:gsLst>
              <a:gs pos="51000">
                <a:srgbClr val="FFFFFF">
                  <a:alpha val="85000"/>
                </a:srgbClr>
              </a:gs>
              <a:gs pos="28000">
                <a:schemeClr val="bg1">
                  <a:lumMod val="93000"/>
                  <a:lumOff val="7000"/>
                </a:schemeClr>
              </a:gs>
              <a:gs pos="74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574E1-12CC-2544-AD1B-7F29D1FA9E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273" y="2296886"/>
            <a:ext cx="5145655" cy="1323168"/>
          </a:xfrm>
          <a:prstGeom prst="rect">
            <a:avLst/>
          </a:prstGeom>
        </p:spPr>
      </p:pic>
      <p:sp>
        <p:nvSpPr>
          <p:cNvPr id="6" name="Text Placeholder 33">
            <a:extLst>
              <a:ext uri="{FF2B5EF4-FFF2-40B4-BE49-F238E27FC236}">
                <a16:creationId xmlns:a16="http://schemas.microsoft.com/office/drawing/2014/main" id="{22F8876B-1E96-7548-9961-99F706794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274" y="3964723"/>
            <a:ext cx="5634636" cy="729793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5400" b="1">
                <a:solidFill>
                  <a:srgbClr val="4A632C"/>
                </a:solidFill>
              </a:defRPr>
            </a:lvl1pPr>
          </a:lstStyle>
          <a:p>
            <a:pPr lvl="0"/>
            <a:r>
              <a:rPr lang="en-US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7787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EE3BA-54FB-42EF-9942-E1CDEC0E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038C3-C199-4A86-8922-AC3AF4CC4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80ECE-EF1B-43F2-9A8A-F466DF76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54FE0-817E-4DD6-BCCB-BEA7D7A5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D49C-BD28-4C5D-AAE2-AB54BD36AC30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993C5-AF38-40FE-BCB2-3E462036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F5F7C-7ADA-4A39-ADE1-BC4CE620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8B5-FC7A-4990-8280-7C7A67F98C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241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0ADF-F75D-426A-B380-08C79881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716700-E7AD-46F7-83E0-6657966B7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68721-F89C-4A8E-AFC7-EECEAD433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D49C-BD28-4C5D-AAE2-AB54BD36AC30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456E8-DBDD-4586-92C9-D61F91BE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5D547-8132-4265-85C5-9DB7264A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8B5-FC7A-4990-8280-7C7A67F98C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454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2BCFA-167A-453F-8B07-093502955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C3251-131F-4614-95B5-05972E4A1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33196-A195-45B7-AA47-22DD32F0F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D49C-BD28-4C5D-AAE2-AB54BD36AC30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842C-688E-4B0C-909F-4A1647A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0813B-C9ED-4D95-A61F-BF3A9C11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8B5-FC7A-4990-8280-7C7A67F98C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355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_7"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3DF3C8-73D3-854B-BD07-D2743323A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51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Parallelogram 9">
            <a:extLst>
              <a:ext uri="{FF2B5EF4-FFF2-40B4-BE49-F238E27FC236}">
                <a16:creationId xmlns:a16="http://schemas.microsoft.com/office/drawing/2014/main" id="{FF2E58D1-A461-A841-BAC2-0CD6CCF5EA35}"/>
              </a:ext>
            </a:extLst>
          </p:cNvPr>
          <p:cNvSpPr/>
          <p:nvPr userDrawn="1"/>
        </p:nvSpPr>
        <p:spPr>
          <a:xfrm flipH="1">
            <a:off x="-3478" y="-356"/>
            <a:ext cx="7873151" cy="6859249"/>
          </a:xfrm>
          <a:custGeom>
            <a:avLst/>
            <a:gdLst>
              <a:gd name="connsiteX0" fmla="*/ 0 w 7862019"/>
              <a:gd name="connsiteY0" fmla="*/ 6852181 h 6852181"/>
              <a:gd name="connsiteX1" fmla="*/ 1713045 w 7862019"/>
              <a:gd name="connsiteY1" fmla="*/ 0 h 6852181"/>
              <a:gd name="connsiteX2" fmla="*/ 7862019 w 7862019"/>
              <a:gd name="connsiteY2" fmla="*/ 0 h 6852181"/>
              <a:gd name="connsiteX3" fmla="*/ 6148974 w 7862019"/>
              <a:gd name="connsiteY3" fmla="*/ 6852181 h 6852181"/>
              <a:gd name="connsiteX4" fmla="*/ 0 w 7862019"/>
              <a:gd name="connsiteY4" fmla="*/ 6852181 h 6852181"/>
              <a:gd name="connsiteX0" fmla="*/ 0 w 6356776"/>
              <a:gd name="connsiteY0" fmla="*/ 6852181 h 6852181"/>
              <a:gd name="connsiteX1" fmla="*/ 1713045 w 6356776"/>
              <a:gd name="connsiteY1" fmla="*/ 0 h 6852181"/>
              <a:gd name="connsiteX2" fmla="*/ 6356776 w 6356776"/>
              <a:gd name="connsiteY2" fmla="*/ 0 h 6852181"/>
              <a:gd name="connsiteX3" fmla="*/ 6148974 w 6356776"/>
              <a:gd name="connsiteY3" fmla="*/ 6852181 h 6852181"/>
              <a:gd name="connsiteX4" fmla="*/ 0 w 6356776"/>
              <a:gd name="connsiteY4" fmla="*/ 6852181 h 6852181"/>
              <a:gd name="connsiteX0" fmla="*/ 0 w 6359989"/>
              <a:gd name="connsiteY0" fmla="*/ 6852181 h 6866249"/>
              <a:gd name="connsiteX1" fmla="*/ 1713045 w 6359989"/>
              <a:gd name="connsiteY1" fmla="*/ 0 h 6866249"/>
              <a:gd name="connsiteX2" fmla="*/ 6356776 w 6359989"/>
              <a:gd name="connsiteY2" fmla="*/ 0 h 6866249"/>
              <a:gd name="connsiteX3" fmla="*/ 6359989 w 6359989"/>
              <a:gd name="connsiteY3" fmla="*/ 6866249 h 6866249"/>
              <a:gd name="connsiteX4" fmla="*/ 0 w 6359989"/>
              <a:gd name="connsiteY4" fmla="*/ 6852181 h 6866249"/>
              <a:gd name="connsiteX0" fmla="*/ 0 w 6359989"/>
              <a:gd name="connsiteY0" fmla="*/ 6891985 h 6891985"/>
              <a:gd name="connsiteX1" fmla="*/ 1713045 w 6359989"/>
              <a:gd name="connsiteY1" fmla="*/ 0 h 6891985"/>
              <a:gd name="connsiteX2" fmla="*/ 6356776 w 6359989"/>
              <a:gd name="connsiteY2" fmla="*/ 0 h 6891985"/>
              <a:gd name="connsiteX3" fmla="*/ 6359989 w 6359989"/>
              <a:gd name="connsiteY3" fmla="*/ 6866249 h 6891985"/>
              <a:gd name="connsiteX4" fmla="*/ 0 w 6359989"/>
              <a:gd name="connsiteY4" fmla="*/ 6891985 h 6891985"/>
              <a:gd name="connsiteX0" fmla="*/ 0 w 6359989"/>
              <a:gd name="connsiteY0" fmla="*/ 6918522 h 6918522"/>
              <a:gd name="connsiteX1" fmla="*/ 1713045 w 6359989"/>
              <a:gd name="connsiteY1" fmla="*/ 0 h 6918522"/>
              <a:gd name="connsiteX2" fmla="*/ 6356776 w 6359989"/>
              <a:gd name="connsiteY2" fmla="*/ 26537 h 6918522"/>
              <a:gd name="connsiteX3" fmla="*/ 6359989 w 6359989"/>
              <a:gd name="connsiteY3" fmla="*/ 6892786 h 6918522"/>
              <a:gd name="connsiteX4" fmla="*/ 0 w 6359989"/>
              <a:gd name="connsiteY4" fmla="*/ 6918522 h 6918522"/>
              <a:gd name="connsiteX0" fmla="*/ 0 w 6368906"/>
              <a:gd name="connsiteY0" fmla="*/ 6921759 h 6921759"/>
              <a:gd name="connsiteX1" fmla="*/ 1713045 w 6368906"/>
              <a:gd name="connsiteY1" fmla="*/ 3237 h 6921759"/>
              <a:gd name="connsiteX2" fmla="*/ 6368906 w 6368906"/>
              <a:gd name="connsiteY2" fmla="*/ 0 h 6921759"/>
              <a:gd name="connsiteX3" fmla="*/ 6359989 w 6368906"/>
              <a:gd name="connsiteY3" fmla="*/ 6896023 h 6921759"/>
              <a:gd name="connsiteX4" fmla="*/ 0 w 6368906"/>
              <a:gd name="connsiteY4" fmla="*/ 6921759 h 6921759"/>
              <a:gd name="connsiteX0" fmla="*/ 0 w 6368906"/>
              <a:gd name="connsiteY0" fmla="*/ 6921759 h 6954899"/>
              <a:gd name="connsiteX1" fmla="*/ 1713045 w 6368906"/>
              <a:gd name="connsiteY1" fmla="*/ 3237 h 6954899"/>
              <a:gd name="connsiteX2" fmla="*/ 6368906 w 6368906"/>
              <a:gd name="connsiteY2" fmla="*/ 0 h 6954899"/>
              <a:gd name="connsiteX3" fmla="*/ 6168115 w 6368906"/>
              <a:gd name="connsiteY3" fmla="*/ 6954899 h 6954899"/>
              <a:gd name="connsiteX4" fmla="*/ 0 w 6368906"/>
              <a:gd name="connsiteY4" fmla="*/ 6921759 h 6954899"/>
              <a:gd name="connsiteX0" fmla="*/ 0 w 6384263"/>
              <a:gd name="connsiteY0" fmla="*/ 6921759 h 6921759"/>
              <a:gd name="connsiteX1" fmla="*/ 1713045 w 6384263"/>
              <a:gd name="connsiteY1" fmla="*/ 3237 h 6921759"/>
              <a:gd name="connsiteX2" fmla="*/ 6368906 w 6384263"/>
              <a:gd name="connsiteY2" fmla="*/ 0 h 6921759"/>
              <a:gd name="connsiteX3" fmla="*/ 6383975 w 6384263"/>
              <a:gd name="connsiteY3" fmla="*/ 6851867 h 6921759"/>
              <a:gd name="connsiteX4" fmla="*/ 0 w 6384263"/>
              <a:gd name="connsiteY4" fmla="*/ 6921759 h 6921759"/>
              <a:gd name="connsiteX0" fmla="*/ 0 w 6300318"/>
              <a:gd name="connsiteY0" fmla="*/ 6524348 h 6851867"/>
              <a:gd name="connsiteX1" fmla="*/ 1629100 w 6300318"/>
              <a:gd name="connsiteY1" fmla="*/ 3237 h 6851867"/>
              <a:gd name="connsiteX2" fmla="*/ 6284961 w 6300318"/>
              <a:gd name="connsiteY2" fmla="*/ 0 h 6851867"/>
              <a:gd name="connsiteX3" fmla="*/ 6300030 w 6300318"/>
              <a:gd name="connsiteY3" fmla="*/ 6851867 h 6851867"/>
              <a:gd name="connsiteX4" fmla="*/ 0 w 6300318"/>
              <a:gd name="connsiteY4" fmla="*/ 6524348 h 6851867"/>
              <a:gd name="connsiteX0" fmla="*/ 0 w 6396256"/>
              <a:gd name="connsiteY0" fmla="*/ 6848164 h 6851867"/>
              <a:gd name="connsiteX1" fmla="*/ 1725038 w 6396256"/>
              <a:gd name="connsiteY1" fmla="*/ 3237 h 6851867"/>
              <a:gd name="connsiteX2" fmla="*/ 6380899 w 6396256"/>
              <a:gd name="connsiteY2" fmla="*/ 0 h 6851867"/>
              <a:gd name="connsiteX3" fmla="*/ 6395968 w 6396256"/>
              <a:gd name="connsiteY3" fmla="*/ 6851867 h 6851867"/>
              <a:gd name="connsiteX4" fmla="*/ 0 w 6396256"/>
              <a:gd name="connsiteY4" fmla="*/ 6848164 h 6851867"/>
              <a:gd name="connsiteX0" fmla="*/ 0 w 6396877"/>
              <a:gd name="connsiteY0" fmla="*/ 6844995 h 6848698"/>
              <a:gd name="connsiteX1" fmla="*/ 1725038 w 6396877"/>
              <a:gd name="connsiteY1" fmla="*/ 68 h 6848698"/>
              <a:gd name="connsiteX2" fmla="*/ 6396389 w 6396877"/>
              <a:gd name="connsiteY2" fmla="*/ 0 h 6848698"/>
              <a:gd name="connsiteX3" fmla="*/ 6395968 w 6396877"/>
              <a:gd name="connsiteY3" fmla="*/ 6848698 h 6848698"/>
              <a:gd name="connsiteX4" fmla="*/ 0 w 6396877"/>
              <a:gd name="connsiteY4" fmla="*/ 6844995 h 6848698"/>
              <a:gd name="connsiteX0" fmla="*/ 0 w 6396877"/>
              <a:gd name="connsiteY0" fmla="*/ 6844927 h 6848630"/>
              <a:gd name="connsiteX1" fmla="*/ 1725038 w 6396877"/>
              <a:gd name="connsiteY1" fmla="*/ 0 h 6848630"/>
              <a:gd name="connsiteX2" fmla="*/ 6396389 w 6396877"/>
              <a:gd name="connsiteY2" fmla="*/ 25281 h 6848630"/>
              <a:gd name="connsiteX3" fmla="*/ 6395968 w 6396877"/>
              <a:gd name="connsiteY3" fmla="*/ 6848630 h 6848630"/>
              <a:gd name="connsiteX4" fmla="*/ 0 w 6396877"/>
              <a:gd name="connsiteY4" fmla="*/ 6844927 h 6848630"/>
              <a:gd name="connsiteX0" fmla="*/ 0 w 6396877"/>
              <a:gd name="connsiteY0" fmla="*/ 6848164 h 6851867"/>
              <a:gd name="connsiteX1" fmla="*/ 1725038 w 6396877"/>
              <a:gd name="connsiteY1" fmla="*/ 3237 h 6851867"/>
              <a:gd name="connsiteX2" fmla="*/ 6396389 w 6396877"/>
              <a:gd name="connsiteY2" fmla="*/ 0 h 6851867"/>
              <a:gd name="connsiteX3" fmla="*/ 6395968 w 6396877"/>
              <a:gd name="connsiteY3" fmla="*/ 6851867 h 6851867"/>
              <a:gd name="connsiteX4" fmla="*/ 0 w 6396877"/>
              <a:gd name="connsiteY4" fmla="*/ 6848164 h 6851867"/>
              <a:gd name="connsiteX0" fmla="*/ 0 w 6396389"/>
              <a:gd name="connsiteY0" fmla="*/ 6848164 h 6848164"/>
              <a:gd name="connsiteX1" fmla="*/ 1725038 w 6396389"/>
              <a:gd name="connsiteY1" fmla="*/ 3237 h 6848164"/>
              <a:gd name="connsiteX2" fmla="*/ 6396389 w 6396389"/>
              <a:gd name="connsiteY2" fmla="*/ 0 h 6848164"/>
              <a:gd name="connsiteX3" fmla="*/ 6390805 w 6396389"/>
              <a:gd name="connsiteY3" fmla="*/ 6832855 h 6848164"/>
              <a:gd name="connsiteX4" fmla="*/ 0 w 6396389"/>
              <a:gd name="connsiteY4" fmla="*/ 6848164 h 6848164"/>
              <a:gd name="connsiteX0" fmla="*/ 0 w 6396389"/>
              <a:gd name="connsiteY0" fmla="*/ 6848164 h 6848164"/>
              <a:gd name="connsiteX1" fmla="*/ 1725038 w 6396389"/>
              <a:gd name="connsiteY1" fmla="*/ 3237 h 6848164"/>
              <a:gd name="connsiteX2" fmla="*/ 6396389 w 6396389"/>
              <a:gd name="connsiteY2" fmla="*/ 0 h 6848164"/>
              <a:gd name="connsiteX3" fmla="*/ 6393387 w 6396389"/>
              <a:gd name="connsiteY3" fmla="*/ 6763145 h 6848164"/>
              <a:gd name="connsiteX4" fmla="*/ 0 w 6396389"/>
              <a:gd name="connsiteY4" fmla="*/ 6848164 h 6848164"/>
              <a:gd name="connsiteX0" fmla="*/ 0 w 6396389"/>
              <a:gd name="connsiteY0" fmla="*/ 6848164 h 6848164"/>
              <a:gd name="connsiteX1" fmla="*/ 1725038 w 6396389"/>
              <a:gd name="connsiteY1" fmla="*/ 3237 h 6848164"/>
              <a:gd name="connsiteX2" fmla="*/ 6396389 w 6396389"/>
              <a:gd name="connsiteY2" fmla="*/ 0 h 6848164"/>
              <a:gd name="connsiteX3" fmla="*/ 6393387 w 6396389"/>
              <a:gd name="connsiteY3" fmla="*/ 6842362 h 6848164"/>
              <a:gd name="connsiteX4" fmla="*/ 0 w 6396389"/>
              <a:gd name="connsiteY4" fmla="*/ 6848164 h 6848164"/>
              <a:gd name="connsiteX0" fmla="*/ 0 w 6398971"/>
              <a:gd name="connsiteY0" fmla="*/ 6844995 h 6844995"/>
              <a:gd name="connsiteX1" fmla="*/ 1727620 w 6398971"/>
              <a:gd name="connsiteY1" fmla="*/ 3237 h 6844995"/>
              <a:gd name="connsiteX2" fmla="*/ 6398971 w 6398971"/>
              <a:gd name="connsiteY2" fmla="*/ 0 h 6844995"/>
              <a:gd name="connsiteX3" fmla="*/ 6395969 w 6398971"/>
              <a:gd name="connsiteY3" fmla="*/ 6842362 h 6844995"/>
              <a:gd name="connsiteX4" fmla="*/ 0 w 6398971"/>
              <a:gd name="connsiteY4" fmla="*/ 6844995 h 6844995"/>
              <a:gd name="connsiteX0" fmla="*/ 0 w 6398971"/>
              <a:gd name="connsiteY0" fmla="*/ 6844995 h 6844995"/>
              <a:gd name="connsiteX1" fmla="*/ 1727620 w 6398971"/>
              <a:gd name="connsiteY1" fmla="*/ 68 h 6844995"/>
              <a:gd name="connsiteX2" fmla="*/ 6398971 w 6398971"/>
              <a:gd name="connsiteY2" fmla="*/ 0 h 6844995"/>
              <a:gd name="connsiteX3" fmla="*/ 6395969 w 6398971"/>
              <a:gd name="connsiteY3" fmla="*/ 6842362 h 6844995"/>
              <a:gd name="connsiteX4" fmla="*/ 0 w 6398971"/>
              <a:gd name="connsiteY4" fmla="*/ 6844995 h 6844995"/>
              <a:gd name="connsiteX0" fmla="*/ 0 w 6401798"/>
              <a:gd name="connsiteY0" fmla="*/ 6844995 h 6845531"/>
              <a:gd name="connsiteX1" fmla="*/ 1727620 w 6401798"/>
              <a:gd name="connsiteY1" fmla="*/ 68 h 6845531"/>
              <a:gd name="connsiteX2" fmla="*/ 6398971 w 6401798"/>
              <a:gd name="connsiteY2" fmla="*/ 0 h 6845531"/>
              <a:gd name="connsiteX3" fmla="*/ 6401132 w 6401798"/>
              <a:gd name="connsiteY3" fmla="*/ 6845531 h 6845531"/>
              <a:gd name="connsiteX4" fmla="*/ 0 w 6401798"/>
              <a:gd name="connsiteY4" fmla="*/ 6844995 h 684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1798" h="6845531">
                <a:moveTo>
                  <a:pt x="0" y="6844995"/>
                </a:moveTo>
                <a:lnTo>
                  <a:pt x="1727620" y="68"/>
                </a:lnTo>
                <a:lnTo>
                  <a:pt x="6398971" y="0"/>
                </a:lnTo>
                <a:cubicBezTo>
                  <a:pt x="6395999" y="2298674"/>
                  <a:pt x="6404104" y="4546857"/>
                  <a:pt x="6401132" y="6845531"/>
                </a:cubicBezTo>
                <a:lnTo>
                  <a:pt x="0" y="6844995"/>
                </a:lnTo>
                <a:close/>
              </a:path>
            </a:pathLst>
          </a:custGeom>
          <a:solidFill>
            <a:srgbClr val="5F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05F2A69-460C-644B-B507-8AA04EA7C2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7863" y="2759352"/>
            <a:ext cx="5832665" cy="3570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edits -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.Lorem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90FFE8E-7D61-8A4B-8B4A-C9F10468C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101" y="2205590"/>
            <a:ext cx="5462587" cy="44132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40012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here {remove if not needed}</a:t>
            </a:r>
          </a:p>
        </p:txBody>
      </p:sp>
      <p:pic>
        <p:nvPicPr>
          <p:cNvPr id="21" name="Graphic 5">
            <a:extLst>
              <a:ext uri="{FF2B5EF4-FFF2-40B4-BE49-F238E27FC236}">
                <a16:creationId xmlns:a16="http://schemas.microsoft.com/office/drawing/2014/main" id="{E4294173-766F-AA4C-8B59-8A3D4188C4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592" t="-3496" r="-15262" b="-8749"/>
          <a:stretch/>
        </p:blipFill>
        <p:spPr>
          <a:xfrm>
            <a:off x="11519910" y="6144462"/>
            <a:ext cx="466763" cy="53945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FE53CA9-41A7-FB44-A0CA-E010143A0F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863" y="450951"/>
            <a:ext cx="5204798" cy="1328046"/>
          </a:xfrm>
        </p:spPr>
        <p:txBody>
          <a:bodyPr anchor="t" anchorCtr="0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312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B82286-6203-9C43-A383-30B9F4275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33139" y="0"/>
            <a:ext cx="11258861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A0F47F-3572-5F4D-9057-DFD0446988E3}"/>
              </a:ext>
            </a:extLst>
          </p:cNvPr>
          <p:cNvSpPr/>
          <p:nvPr userDrawn="1"/>
        </p:nvSpPr>
        <p:spPr>
          <a:xfrm>
            <a:off x="-1" y="0"/>
            <a:ext cx="12107119" cy="6858000"/>
          </a:xfrm>
          <a:prstGeom prst="rect">
            <a:avLst/>
          </a:prstGeom>
          <a:gradFill>
            <a:gsLst>
              <a:gs pos="51000">
                <a:srgbClr val="FFFFFF">
                  <a:alpha val="85000"/>
                </a:srgbClr>
              </a:gs>
              <a:gs pos="28000">
                <a:schemeClr val="bg1">
                  <a:lumMod val="93000"/>
                  <a:lumOff val="7000"/>
                </a:schemeClr>
              </a:gs>
              <a:gs pos="74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574E1-12CC-2544-AD1B-7F29D1FA9E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273" y="2296886"/>
            <a:ext cx="5145655" cy="1323168"/>
          </a:xfrm>
          <a:prstGeom prst="rect">
            <a:avLst/>
          </a:prstGeom>
        </p:spPr>
      </p:pic>
      <p:sp>
        <p:nvSpPr>
          <p:cNvPr id="6" name="Text Placeholder 33">
            <a:extLst>
              <a:ext uri="{FF2B5EF4-FFF2-40B4-BE49-F238E27FC236}">
                <a16:creationId xmlns:a16="http://schemas.microsoft.com/office/drawing/2014/main" id="{22F8876B-1E96-7548-9961-99F706794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274" y="3964723"/>
            <a:ext cx="5634636" cy="729793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5400" b="1">
                <a:solidFill>
                  <a:srgbClr val="4A632C"/>
                </a:solidFill>
              </a:defRPr>
            </a:lvl1pPr>
          </a:lstStyle>
          <a:p>
            <a:pPr lvl="0"/>
            <a:r>
              <a:rPr lang="en-US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96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260785-3007-7C99-090B-C1A0ABF87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895487" y="0"/>
            <a:ext cx="10287831" cy="68585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A0F47F-3572-5F4D-9057-DFD0446988E3}"/>
              </a:ext>
            </a:extLst>
          </p:cNvPr>
          <p:cNvSpPr/>
          <p:nvPr userDrawn="1"/>
        </p:nvSpPr>
        <p:spPr>
          <a:xfrm>
            <a:off x="-1" y="0"/>
            <a:ext cx="12107119" cy="6858000"/>
          </a:xfrm>
          <a:prstGeom prst="rect">
            <a:avLst/>
          </a:prstGeom>
          <a:gradFill>
            <a:gsLst>
              <a:gs pos="51000">
                <a:srgbClr val="FFFFFF">
                  <a:alpha val="85000"/>
                </a:srgbClr>
              </a:gs>
              <a:gs pos="28000">
                <a:schemeClr val="bg1">
                  <a:lumMod val="93000"/>
                  <a:lumOff val="7000"/>
                </a:schemeClr>
              </a:gs>
              <a:gs pos="74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574E1-12CC-2544-AD1B-7F29D1FA9E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273" y="2296886"/>
            <a:ext cx="5145655" cy="1323168"/>
          </a:xfrm>
          <a:prstGeom prst="rect">
            <a:avLst/>
          </a:prstGeom>
        </p:spPr>
      </p:pic>
      <p:sp>
        <p:nvSpPr>
          <p:cNvPr id="6" name="Text Placeholder 33">
            <a:extLst>
              <a:ext uri="{FF2B5EF4-FFF2-40B4-BE49-F238E27FC236}">
                <a16:creationId xmlns:a16="http://schemas.microsoft.com/office/drawing/2014/main" id="{22F8876B-1E96-7548-9961-99F706794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274" y="3964723"/>
            <a:ext cx="5634636" cy="729793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5400" b="1">
                <a:solidFill>
                  <a:srgbClr val="4A632C"/>
                </a:solidFill>
              </a:defRPr>
            </a:lvl1pPr>
          </a:lstStyle>
          <a:p>
            <a:pPr lvl="0"/>
            <a:r>
              <a:rPr lang="en-US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61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B82286-6203-9C43-A383-30B9F4275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A0F47F-3572-5F4D-9057-DFD0446988E3}"/>
              </a:ext>
            </a:extLst>
          </p:cNvPr>
          <p:cNvSpPr/>
          <p:nvPr userDrawn="1"/>
        </p:nvSpPr>
        <p:spPr>
          <a:xfrm>
            <a:off x="-1" y="0"/>
            <a:ext cx="12107119" cy="6858000"/>
          </a:xfrm>
          <a:prstGeom prst="rect">
            <a:avLst/>
          </a:prstGeom>
          <a:gradFill>
            <a:gsLst>
              <a:gs pos="51000">
                <a:srgbClr val="FFFFFF">
                  <a:alpha val="85000"/>
                </a:srgbClr>
              </a:gs>
              <a:gs pos="28000">
                <a:schemeClr val="bg1">
                  <a:lumMod val="93000"/>
                  <a:lumOff val="7000"/>
                </a:schemeClr>
              </a:gs>
              <a:gs pos="74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574E1-12CC-2544-AD1B-7F29D1FA9E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273" y="2296886"/>
            <a:ext cx="5145655" cy="1323168"/>
          </a:xfrm>
          <a:prstGeom prst="rect">
            <a:avLst/>
          </a:prstGeom>
        </p:spPr>
      </p:pic>
      <p:sp>
        <p:nvSpPr>
          <p:cNvPr id="6" name="Text Placeholder 33">
            <a:extLst>
              <a:ext uri="{FF2B5EF4-FFF2-40B4-BE49-F238E27FC236}">
                <a16:creationId xmlns:a16="http://schemas.microsoft.com/office/drawing/2014/main" id="{22F8876B-1E96-7548-9961-99F706794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274" y="3964723"/>
            <a:ext cx="5634636" cy="729793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5400" b="1">
                <a:solidFill>
                  <a:srgbClr val="4A632C"/>
                </a:solidFill>
              </a:defRPr>
            </a:lvl1pPr>
          </a:lstStyle>
          <a:p>
            <a:pPr lvl="0"/>
            <a:r>
              <a:rPr lang="en-US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3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E3F477-DACE-B84F-A0EB-631F998DD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584" y="0"/>
            <a:ext cx="1222458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C4693C-4A67-694F-9EA9-2B2256151C55}"/>
              </a:ext>
            </a:extLst>
          </p:cNvPr>
          <p:cNvSpPr/>
          <p:nvPr userDrawn="1"/>
        </p:nvSpPr>
        <p:spPr>
          <a:xfrm>
            <a:off x="-17086" y="0"/>
            <a:ext cx="12224584" cy="685800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AB09-C14A-A447-A76E-E295E5FE8332}"/>
              </a:ext>
            </a:extLst>
          </p:cNvPr>
          <p:cNvSpPr/>
          <p:nvPr userDrawn="1"/>
        </p:nvSpPr>
        <p:spPr>
          <a:xfrm>
            <a:off x="2090058" y="1828234"/>
            <a:ext cx="8055428" cy="270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82010009-C5D3-0C44-963F-3612899E8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0058" y="4818538"/>
            <a:ext cx="8055428" cy="729793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2CCB34-CBEF-3C41-8F30-A9B9D621D8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7179" y="2264437"/>
            <a:ext cx="7145057" cy="18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1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E3F477-DACE-B84F-A0EB-631F998DD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584" y="0"/>
            <a:ext cx="1222458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C4693C-4A67-694F-9EA9-2B2256151C55}"/>
              </a:ext>
            </a:extLst>
          </p:cNvPr>
          <p:cNvSpPr/>
          <p:nvPr userDrawn="1"/>
        </p:nvSpPr>
        <p:spPr>
          <a:xfrm>
            <a:off x="-32584" y="0"/>
            <a:ext cx="12224584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B6877-4CCD-9840-9C8E-032A7D94B12D}"/>
              </a:ext>
            </a:extLst>
          </p:cNvPr>
          <p:cNvSpPr/>
          <p:nvPr userDrawn="1"/>
        </p:nvSpPr>
        <p:spPr>
          <a:xfrm>
            <a:off x="2090058" y="1828234"/>
            <a:ext cx="8055428" cy="270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04EE83EC-435E-D24D-96AE-B7EEA75CE5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0058" y="4818538"/>
            <a:ext cx="8055428" cy="729793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A7A3A6-F8D3-C04C-A874-11DAE3E77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7179" y="2264437"/>
            <a:ext cx="7145057" cy="18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0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E3F477-DACE-B84F-A0EB-631F998DD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584" y="0"/>
            <a:ext cx="1222458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009AA6-8B5D-464C-BB1D-1DDF90902327}"/>
              </a:ext>
            </a:extLst>
          </p:cNvPr>
          <p:cNvSpPr/>
          <p:nvPr userDrawn="1"/>
        </p:nvSpPr>
        <p:spPr>
          <a:xfrm>
            <a:off x="2090058" y="1828234"/>
            <a:ext cx="8055428" cy="270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65F32BC0-DF19-1D49-84C3-246B4FA5CC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0058" y="4818538"/>
            <a:ext cx="8055428" cy="729793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183023-7CE9-AF42-831D-643B65ADE5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7179" y="2264437"/>
            <a:ext cx="7145057" cy="18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E1EBA-FB5A-48C3-A323-98092F688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0FE89-E0EA-4D34-9C91-834D2E82C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3385B-1735-4149-9082-7A3C7D341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D49C-BD28-4C5D-AAE2-AB54BD36AC30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9B485-4208-4EE6-95C3-122F4A1FB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C647C-4B37-43E1-B713-B49AB5A96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CE8B5-FC7A-4990-8280-7C7A67F98C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613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8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49" r:id="rId22"/>
    <p:sldLayoutId id="2147483650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  <p:sldLayoutId id="2147483658" r:id="rId31"/>
    <p:sldLayoutId id="2147483659" r:id="rId32"/>
    <p:sldLayoutId id="2147483680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png"/><Relationship Id="rId5" Type="http://schemas.openxmlformats.org/officeDocument/2006/relationships/hyperlink" Target="https://capi-icpa.ca/events/" TargetMode="External"/><Relationship Id="rId4" Type="http://schemas.openxmlformats.org/officeDocument/2006/relationships/hyperlink" Target="https://capi-icpa.ca/hubs/land-use-hub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agriculture-agri-food/news/2024/07/resilient-agricultural-landscape-program-ralp.html" TargetMode="Externa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674AD-9E41-4938-BD1C-5F88CAB8E7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273" y="3964723"/>
            <a:ext cx="7467571" cy="742031"/>
          </a:xfrm>
        </p:spPr>
        <p:txBody>
          <a:bodyPr/>
          <a:lstStyle/>
          <a:p>
            <a:r>
              <a:rPr lang="en-US" sz="4000" b="0" i="0" dirty="0">
                <a:solidFill>
                  <a:srgbClr val="323338"/>
                </a:solidFill>
                <a:effectLst/>
                <a:cs typeface="Times New Roman" panose="02020603050405020304" pitchFamily="18" charset="0"/>
              </a:rPr>
              <a:t>Conservation, Farmer Perspectives and the Policy Landscape</a:t>
            </a:r>
            <a:endParaRPr lang="en-CA" sz="4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25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B30D5-B20D-F8FB-90F8-AC32FD2B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CA"/>
              <a:t>Barriers to action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760933A-950C-A73A-C6F3-AF06A5084A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369046"/>
              </p:ext>
            </p:extLst>
          </p:nvPr>
        </p:nvGraphicFramePr>
        <p:xfrm>
          <a:off x="838200" y="2117036"/>
          <a:ext cx="10515600" cy="4059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686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3B9FF-26A3-0E68-E726-50E15B6B7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B894E-D7F9-69DA-F825-7BF7204BD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CA" dirty="0"/>
              <a:t>Current Programming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80F3E01-BB25-EB8F-7B73-63B9239C4B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907876"/>
              </p:ext>
            </p:extLst>
          </p:nvPr>
        </p:nvGraphicFramePr>
        <p:xfrm>
          <a:off x="838200" y="1858617"/>
          <a:ext cx="10515600" cy="4780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697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8CD71-A354-4498-6B32-1E9043E3B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28D7A-F33D-F56C-5631-721026B6D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Barriers to action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F5768D-8F98-34DB-6989-62EC93BDA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/>
              <a:t>.</a:t>
            </a:r>
          </a:p>
          <a:p>
            <a:pPr marL="0" indent="0">
              <a:buNone/>
            </a:pPr>
            <a:endParaRPr lang="en-CA" sz="1800"/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F42BA48B-5AB1-AFB4-519C-77F9EB2917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415587"/>
              </p:ext>
            </p:extLst>
          </p:nvPr>
        </p:nvGraphicFramePr>
        <p:xfrm>
          <a:off x="1096963" y="1908175"/>
          <a:ext cx="4999037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3B1CF39-7741-2CEA-3FD6-7568513F6562}"/>
              </a:ext>
            </a:extLst>
          </p:cNvPr>
          <p:cNvSpPr txBox="1">
            <a:spLocks/>
          </p:cNvSpPr>
          <p:nvPr/>
        </p:nvSpPr>
        <p:spPr>
          <a:xfrm>
            <a:off x="6096000" y="1908175"/>
            <a:ext cx="5410200" cy="4421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Other Considerations</a:t>
            </a:r>
          </a:p>
          <a:p>
            <a:r>
              <a:rPr lang="en-US"/>
              <a:t>Lack of Knowledge/Information</a:t>
            </a:r>
          </a:p>
          <a:p>
            <a:pPr lvl="1"/>
            <a:r>
              <a:rPr lang="en-US"/>
              <a:t>Many respondents indicated a lack of knowledge or information about the programs.</a:t>
            </a:r>
          </a:p>
          <a:p>
            <a:r>
              <a:rPr lang="en-US"/>
              <a:t>Government Intervention/Regulation</a:t>
            </a:r>
          </a:p>
          <a:p>
            <a:pPr lvl="1"/>
            <a:r>
              <a:rPr lang="en-US"/>
              <a:t>Some respondents expressed concerns about government intervention and regulation.</a:t>
            </a:r>
          </a:p>
          <a:p>
            <a:r>
              <a:rPr lang="en-US"/>
              <a:t>Effectiveness and Reliability</a:t>
            </a:r>
          </a:p>
          <a:p>
            <a:pPr lvl="1"/>
            <a:r>
              <a:rPr lang="en-US"/>
              <a:t>Concerns were raised about the effectiveness and reliability of the programs.</a:t>
            </a:r>
          </a:p>
          <a:p>
            <a:r>
              <a:rPr lang="en-US"/>
              <a:t>Paperwork and Bureaucracy</a:t>
            </a:r>
          </a:p>
          <a:p>
            <a:pPr lvl="1"/>
            <a:r>
              <a:rPr lang="en-US"/>
              <a:t>The amount of paperwork and bureaucracy involved was a concern for some respondents.</a:t>
            </a:r>
          </a:p>
          <a:p>
            <a:r>
              <a:rPr lang="en-US"/>
              <a:t>Personal Focus/Commitment</a:t>
            </a:r>
          </a:p>
          <a:p>
            <a:pPr lvl="1"/>
            <a:r>
              <a:rPr lang="en-US"/>
              <a:t>Some respondents mentioned their personal focus on specific areas or the long-term commitment required.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991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CD44-9E3F-D1AE-EF3B-8CBD7CD9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Encouraging participation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454D7234-A5BB-82DA-82E6-45151DCFDE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209484"/>
              </p:ext>
            </p:extLst>
          </p:nvPr>
        </p:nvGraphicFramePr>
        <p:xfrm>
          <a:off x="838200" y="2007704"/>
          <a:ext cx="10515600" cy="416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2579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AE834-9827-4E6C-BB37-55F6EEF6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E3DB-8FB4-C3FF-06DA-A760BE5CC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CA"/>
              <a:t>Survey takeaways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A2DAF8-F82B-72F9-3914-DB607944A4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087134"/>
              </p:ext>
            </p:extLst>
          </p:nvPr>
        </p:nvGraphicFramePr>
        <p:xfrm>
          <a:off x="838200" y="2067339"/>
          <a:ext cx="10515600" cy="4425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042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9C78B-B206-A7F4-579A-8A0E94C4C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BD757-6E5C-8782-962A-7D552317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</a:t>
            </a:r>
            <a:r>
              <a:rPr lang="en-CA" i="1" dirty="0"/>
              <a:t>Perception</a:t>
            </a:r>
            <a:r>
              <a:rPr lang="en-CA" dirty="0"/>
              <a:t> Problem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80B9D-60BB-0B53-6E7E-6E0C7F650B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The underlying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DE5E0-8F34-F865-9243-DCC55A826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Farmers are more concerned about urban expansion, less concerned about conversion to agriculture.</a:t>
            </a:r>
          </a:p>
          <a:p>
            <a:r>
              <a:rPr lang="en-US" sz="2400" dirty="0"/>
              <a:t>Economic pressures push farmers to convert land, clashing with conservation goals, and these pressures differ by region.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/>
              <a:t>Regional differences require new approaches to national solutions.</a:t>
            </a:r>
          </a:p>
          <a:p>
            <a:r>
              <a:rPr lang="en-US" sz="2400" dirty="0"/>
              <a:t>Different farm types and sizes need tailored solutions: larger farms may handle complex programs, but smaller ones need simplicity.</a:t>
            </a:r>
          </a:p>
          <a:p>
            <a:r>
              <a:rPr lang="en-US" sz="2400" dirty="0"/>
              <a:t>Is equity (the need to offer farmers and regions similar support) a barrier to a higher impact approach?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4053628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26DA0-AE5C-E3A7-2B17-C123A5621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BCFE3-F0B9-EF96-9964-39B6AC24C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Thinking about the future?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D61BA-55C9-20BC-76BC-806E8FCEB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A higher impact approach?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40836-55B5-2F79-C502-872DA312D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Conservation Priorities: Could/should efforts be targeted to the areas with the greatest need, impact or cost benefit?</a:t>
            </a:r>
          </a:p>
          <a:p>
            <a:r>
              <a:rPr lang="en-US" sz="2000" dirty="0"/>
              <a:t>Managing Volatility: New programs need to stay flexible to keep up with changing economic and environmental conditions.</a:t>
            </a:r>
          </a:p>
          <a:p>
            <a:r>
              <a:rPr lang="en-US" sz="2000" dirty="0"/>
              <a:t>Increasing Uncertainty: Uncertainty about geopolitical changes and future policies concerns farmers, highlighting the challenge of talking about conservation programs.</a:t>
            </a:r>
          </a:p>
          <a:p>
            <a:pPr lvl="1"/>
            <a:r>
              <a:rPr lang="en-US" sz="1600" dirty="0"/>
              <a:t>Reluctance to take marginal land out of production is an example</a:t>
            </a:r>
          </a:p>
          <a:p>
            <a:r>
              <a:rPr lang="en-US" sz="2000" dirty="0"/>
              <a:t>Leveraging technology: Technology, such as precision agriculture, is valued. Technological support is important, and there is a need for practical assistance to adopt conservation practices.</a:t>
            </a:r>
          </a:p>
          <a:p>
            <a:r>
              <a:rPr lang="en-US" sz="2000" dirty="0"/>
              <a:t>Can conservation policies and programs be better aligned with economic goals, technology adoption, other environmental incentives and partnerships into a higher-impact approach?</a:t>
            </a:r>
          </a:p>
        </p:txBody>
      </p:sp>
    </p:spTree>
    <p:extLst>
      <p:ext uri="{BB962C8B-B14F-4D97-AF65-F5344CB8AC3E}">
        <p14:creationId xmlns:p14="http://schemas.microsoft.com/office/powerpoint/2010/main" val="2120289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E8B5-AD9B-410B-716B-D3AEE467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Morning Dialogue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0AC53-FA38-9A96-A5F4-BC3CB9B36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071"/>
            <a:ext cx="10515600" cy="42288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Initial rapid-fire question:</a:t>
            </a:r>
            <a:endParaRPr lang="en-US"/>
          </a:p>
          <a:p>
            <a:r>
              <a:rPr lang="en-US"/>
              <a:t>What is your perspective on the policy landscape or survey results?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Breakout group questions:</a:t>
            </a:r>
          </a:p>
          <a:p>
            <a:r>
              <a:rPr lang="en-US"/>
              <a:t>How do you characterize the impact of conservation programming in Canada?</a:t>
            </a:r>
          </a:p>
          <a:p>
            <a:r>
              <a:rPr lang="en-US"/>
              <a:t>What’s working—and not working—with current conservation policies and programs?</a:t>
            </a:r>
          </a:p>
          <a:p>
            <a:r>
              <a:rPr lang="en-US"/>
              <a:t>What opportunities do you see for change?</a:t>
            </a:r>
          </a:p>
        </p:txBody>
      </p:sp>
    </p:spTree>
    <p:extLst>
      <p:ext uri="{BB962C8B-B14F-4D97-AF65-F5344CB8AC3E}">
        <p14:creationId xmlns:p14="http://schemas.microsoft.com/office/powerpoint/2010/main" val="2276785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50E60C-BB50-4CFC-BEFA-2DF405F50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CA" sz="3000" i="1"/>
              <a:t>Advancing Policy Solutions Together</a:t>
            </a:r>
          </a:p>
        </p:txBody>
      </p:sp>
    </p:spTree>
    <p:extLst>
      <p:ext uri="{BB962C8B-B14F-4D97-AF65-F5344CB8AC3E}">
        <p14:creationId xmlns:p14="http://schemas.microsoft.com/office/powerpoint/2010/main" val="1679802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91F2C38-3690-97BF-9E43-73E92DF91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896" y="3261776"/>
            <a:ext cx="4576301" cy="34283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1A5011-CA77-4AAF-B894-7711876A00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39437" y="3160643"/>
            <a:ext cx="3346417" cy="171083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EE59949-4093-7309-1128-14E221EA4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Annex: CAPI’s PLAN Initiative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882C70-971D-3E54-E49C-FD891385D9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/>
              <a:t>Policies for Land Use Agriculture and Nature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2E0A50-47EB-7FB4-D3C8-8472ADB09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Purpose: To advance policy solutions that protect, promote and preserve agricultural lands for greater economic, environmental and social sustainability.</a:t>
            </a:r>
          </a:p>
          <a:p>
            <a:r>
              <a:rPr lang="en-US"/>
              <a:t>Activities:</a:t>
            </a:r>
          </a:p>
          <a:p>
            <a:pPr lvl="1"/>
            <a:r>
              <a:rPr lang="en-US">
                <a:hlinkClick r:id="rId4"/>
              </a:rPr>
              <a:t>Policy Network</a:t>
            </a:r>
            <a:endParaRPr lang="en-US"/>
          </a:p>
          <a:p>
            <a:pPr lvl="1"/>
            <a:r>
              <a:rPr lang="en-US">
                <a:hlinkClick r:id="rId4"/>
              </a:rPr>
              <a:t>Distinguished Fellows</a:t>
            </a:r>
            <a:endParaRPr lang="en-US"/>
          </a:p>
          <a:p>
            <a:pPr lvl="1"/>
            <a:r>
              <a:rPr lang="en-US">
                <a:hlinkClick r:id="rId4"/>
              </a:rPr>
              <a:t>Doctoral Fellows</a:t>
            </a:r>
            <a:endParaRPr lang="en-US"/>
          </a:p>
          <a:p>
            <a:pPr lvl="1"/>
            <a:r>
              <a:rPr lang="en-US">
                <a:hlinkClick r:id="rId5"/>
              </a:rPr>
              <a:t>Podcasts &amp; Webinars</a:t>
            </a:r>
            <a:endParaRPr lang="en-US"/>
          </a:p>
          <a:p>
            <a:pPr lvl="1"/>
            <a:r>
              <a:rPr lang="en-US"/>
              <a:t>In-person workshop</a:t>
            </a:r>
          </a:p>
          <a:p>
            <a:pPr lvl="1"/>
            <a:r>
              <a:rPr lang="en-US"/>
              <a:t>Producer Survey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CA"/>
          </a:p>
        </p:txBody>
      </p:sp>
      <p:pic>
        <p:nvPicPr>
          <p:cNvPr id="5" name="Picture 4" descr="A group of people in a field&#10;&#10;AI-generated content may be incorrect.">
            <a:extLst>
              <a:ext uri="{FF2B5EF4-FFF2-40B4-BE49-F238E27FC236}">
                <a16:creationId xmlns:a16="http://schemas.microsoft.com/office/drawing/2014/main" id="{9CEEF3C1-BC00-3322-F7AC-A2090BCEF0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197" y="4918477"/>
            <a:ext cx="3531083" cy="184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7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F07F93-2928-D8AA-04E6-664B51BEF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Thank you to our funders and partners</a:t>
            </a:r>
          </a:p>
        </p:txBody>
      </p:sp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C04ACF0B-289E-A4CE-A125-D30F0B54A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6" y="3277977"/>
            <a:ext cx="4944165" cy="1810003"/>
          </a:xfrm>
          <a:prstGeom prst="rect">
            <a:avLst/>
          </a:prstGeom>
        </p:spPr>
      </p:pic>
      <p:pic>
        <p:nvPicPr>
          <p:cNvPr id="13" name="Picture 12" descr="A logo of a duck&#10;&#10;AI-generated content may be incorrect.">
            <a:extLst>
              <a:ext uri="{FF2B5EF4-FFF2-40B4-BE49-F238E27FC236}">
                <a16:creationId xmlns:a16="http://schemas.microsoft.com/office/drawing/2014/main" id="{39DB8AD4-EA53-AE70-477F-70C51874D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11" y="2332307"/>
            <a:ext cx="4076293" cy="383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95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F7E32-711E-394A-0DA7-EFEE8798B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Annex: Respondents' demographics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57E3D6-0E1D-9D3F-B98D-969BF52232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090858"/>
              </p:ext>
            </p:extLst>
          </p:nvPr>
        </p:nvGraphicFramePr>
        <p:xfrm>
          <a:off x="838200" y="2105818"/>
          <a:ext cx="5462587" cy="4071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EE6B22B-E73C-F7A4-BD4A-AA438D06D497}"/>
              </a:ext>
            </a:extLst>
          </p:cNvPr>
          <p:cNvGraphicFramePr>
            <a:graphicFrameLocks/>
          </p:cNvGraphicFramePr>
          <p:nvPr/>
        </p:nvGraphicFramePr>
        <p:xfrm>
          <a:off x="5627399" y="2105817"/>
          <a:ext cx="49387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5685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1A370-0792-01C9-2BC5-F6B23773B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3317-6B12-FE57-B341-56D5F0B3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Annex: Respondents' demographics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12A41D-B46D-7043-48E4-4EA5788B14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412521"/>
              </p:ext>
            </p:extLst>
          </p:nvPr>
        </p:nvGraphicFramePr>
        <p:xfrm>
          <a:off x="838200" y="2497138"/>
          <a:ext cx="10515600" cy="367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4D8410F-DCA7-D16F-143B-ECB693732F68}"/>
              </a:ext>
            </a:extLst>
          </p:cNvPr>
          <p:cNvGraphicFramePr>
            <a:graphicFrameLocks/>
          </p:cNvGraphicFramePr>
          <p:nvPr/>
        </p:nvGraphicFramePr>
        <p:xfrm>
          <a:off x="1096963" y="1908175"/>
          <a:ext cx="4347873" cy="4268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5EE3AEE-E63D-5A99-6B8D-81F2126040EE}"/>
              </a:ext>
            </a:extLst>
          </p:cNvPr>
          <p:cNvGraphicFramePr>
            <a:graphicFrameLocks/>
          </p:cNvGraphicFramePr>
          <p:nvPr/>
        </p:nvGraphicFramePr>
        <p:xfrm>
          <a:off x="6218238" y="1846263"/>
          <a:ext cx="5135562" cy="4330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855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11667F-401A-8264-71DF-18266472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Changing Policy Landscape?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784F9-A27F-DFF6-163C-418ACC7F6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A Shift to Nature?</a:t>
            </a:r>
          </a:p>
          <a:p>
            <a:pPr lvl="1"/>
            <a:r>
              <a:rPr lang="en-CA"/>
              <a:t>Platform – “Protect Nature” (but where was agriculture?)</a:t>
            </a:r>
          </a:p>
          <a:p>
            <a:pPr lvl="1"/>
            <a:r>
              <a:rPr lang="en-CA"/>
              <a:t>Secretary of State for Nature</a:t>
            </a:r>
          </a:p>
          <a:p>
            <a:r>
              <a:rPr lang="en-CA"/>
              <a:t>Diverse approaches in ag conservation</a:t>
            </a:r>
          </a:p>
          <a:p>
            <a:pPr lvl="1"/>
            <a:r>
              <a:rPr lang="en-CA"/>
              <a:t>Opportunities for coherence, collaboration and cooperation?</a:t>
            </a:r>
          </a:p>
          <a:p>
            <a:r>
              <a:rPr lang="en-CA"/>
              <a:t>Agriculture Policy Framework is up for renegotiation</a:t>
            </a:r>
          </a:p>
          <a:p>
            <a:pPr lvl="1"/>
            <a:r>
              <a:rPr lang="en-CA"/>
              <a:t>Last framework added the </a:t>
            </a:r>
            <a:r>
              <a:rPr lang="en-CA">
                <a:hlinkClick r:id="rId2"/>
              </a:rPr>
              <a:t>Resilient Agricultural Landscape Program</a:t>
            </a:r>
            <a:endParaRPr lang="en-CA"/>
          </a:p>
          <a:p>
            <a:pPr lvl="1"/>
            <a:r>
              <a:rPr lang="en-CA"/>
              <a:t>“Conservation” largely absent</a:t>
            </a:r>
          </a:p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A27C6-11E7-D0F0-A70A-5EC8169F4A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55814"/>
            <a:ext cx="7808843" cy="441325"/>
          </a:xfrm>
        </p:spPr>
        <p:txBody>
          <a:bodyPr>
            <a:normAutofit/>
          </a:bodyPr>
          <a:lstStyle/>
          <a:p>
            <a:r>
              <a:rPr lang="en-CA"/>
              <a:t>Where does conservation on ag lands fit into the policy landscape?</a:t>
            </a:r>
          </a:p>
        </p:txBody>
      </p:sp>
    </p:spTree>
    <p:extLst>
      <p:ext uri="{BB962C8B-B14F-4D97-AF65-F5344CB8AC3E}">
        <p14:creationId xmlns:p14="http://schemas.microsoft.com/office/powerpoint/2010/main" val="283001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3910C-3901-0B1D-E2E3-833CE046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Changing Landscape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EC6B8-706E-1229-DD4F-03CF1CD6B6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Canada is farming fewer acres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592DC4-82EA-5AB6-3F9B-03C03A32A7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730279"/>
              </p:ext>
            </p:extLst>
          </p:nvPr>
        </p:nvGraphicFramePr>
        <p:xfrm>
          <a:off x="838200" y="2497138"/>
          <a:ext cx="10515600" cy="38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326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2D8FAF-43E2-8795-79C1-E9CD263CA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Producer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B4D4A-6542-A2FB-8DCD-EB15DD32D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55813"/>
            <a:ext cx="6504432" cy="441325"/>
          </a:xfrm>
        </p:spPr>
        <p:txBody>
          <a:bodyPr>
            <a:normAutofit/>
          </a:bodyPr>
          <a:lstStyle/>
          <a:p>
            <a:r>
              <a:rPr lang="en-US" dirty="0"/>
              <a:t>Aiming to better understand the producer perspective</a:t>
            </a:r>
            <a:endParaRPr lang="en-CA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8673FF-1446-E671-B7D7-65846A24A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ea typeface="Calibri"/>
                <a:cs typeface="Calibri"/>
              </a:rPr>
              <a:t>Land use and conservation are sensitive issues on farms across Canada</a:t>
            </a:r>
          </a:p>
          <a:p>
            <a:r>
              <a:rPr lang="en-US" dirty="0">
                <a:ea typeface="Calibri"/>
                <a:cs typeface="Calibri"/>
              </a:rPr>
              <a:t>The environment vs economy tension seems heightened on land use issues.</a:t>
            </a:r>
          </a:p>
          <a:p>
            <a:pPr lvl="1"/>
            <a:r>
              <a:rPr lang="en-US" dirty="0">
                <a:ea typeface="Calibri"/>
                <a:cs typeface="Calibri"/>
              </a:rPr>
              <a:t>Despite interconnectedness, farmers may see fewer direct benefits and more potential threats to their way of farming.</a:t>
            </a:r>
          </a:p>
          <a:p>
            <a:r>
              <a:rPr lang="en-US" dirty="0"/>
              <a:t>Three questions guided the survey design:</a:t>
            </a:r>
            <a:endParaRPr lang="en-CA" dirty="0"/>
          </a:p>
          <a:p>
            <a:pPr lvl="1"/>
            <a:r>
              <a:rPr lang="en-CA" dirty="0"/>
              <a:t>What are farmer priorities on environmental issues?</a:t>
            </a:r>
          </a:p>
          <a:p>
            <a:pPr lvl="1"/>
            <a:r>
              <a:rPr lang="en-CA" dirty="0"/>
              <a:t>What awareness is there of conservation programs and what would farmers like them to do?</a:t>
            </a:r>
          </a:p>
          <a:p>
            <a:pPr lvl="1"/>
            <a:r>
              <a:rPr lang="en-CA" dirty="0"/>
              <a:t>What would farmers perceive as a higher-impact approach for ag conservation?</a:t>
            </a:r>
          </a:p>
          <a:p>
            <a:r>
              <a:rPr lang="en-US" dirty="0"/>
              <a:t>With 453 responses (demographics in the Annex) it provides some insights into farmer priorities and perspectives.</a:t>
            </a:r>
          </a:p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2A4B2-8DD1-060E-C03A-03CF5A48E6CC}"/>
              </a:ext>
            </a:extLst>
          </p:cNvPr>
          <p:cNvSpPr txBox="1"/>
          <p:nvPr/>
        </p:nvSpPr>
        <p:spPr>
          <a:xfrm>
            <a:off x="998806" y="169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648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12DA7-A524-FE60-A809-592715C4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Attitudes on Land Use Change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E707B872-9834-8175-61F2-6D43E1C81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589709"/>
              </p:ext>
            </p:extLst>
          </p:nvPr>
        </p:nvGraphicFramePr>
        <p:xfrm>
          <a:off x="838200" y="1908175"/>
          <a:ext cx="10317163" cy="422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147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37DEA-F9E3-1E2F-0D3B-568058962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942FF8-7002-1E42-D499-5A731D71E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Use Decision Making</a:t>
            </a:r>
            <a:endParaRPr lang="en-US" dirty="0">
              <a:ea typeface="Calibri Light"/>
              <a:cs typeface="Calibri Light"/>
            </a:endParaRP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319CDF4B-07A4-0FA0-011E-619EB557AB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321586"/>
              </p:ext>
            </p:extLst>
          </p:nvPr>
        </p:nvGraphicFramePr>
        <p:xfrm>
          <a:off x="838200" y="2060020"/>
          <a:ext cx="5910072" cy="4116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0819AC2-161F-6C9B-1E98-B33B4D848D12}"/>
              </a:ext>
            </a:extLst>
          </p:cNvPr>
          <p:cNvSpPr txBox="1"/>
          <p:nvPr/>
        </p:nvSpPr>
        <p:spPr>
          <a:xfrm>
            <a:off x="998806" y="169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C2216B-B529-6300-BF89-898A1EEAA386}"/>
              </a:ext>
            </a:extLst>
          </p:cNvPr>
          <p:cNvSpPr txBox="1">
            <a:spLocks/>
          </p:cNvSpPr>
          <p:nvPr/>
        </p:nvSpPr>
        <p:spPr>
          <a:xfrm>
            <a:off x="6748272" y="2194561"/>
            <a:ext cx="5257800" cy="3982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Other Economic Considerations</a:t>
            </a:r>
          </a:p>
          <a:p>
            <a:r>
              <a:rPr lang="en-US" dirty="0"/>
              <a:t>Soil Improvement</a:t>
            </a:r>
          </a:p>
          <a:p>
            <a:pPr lvl="1"/>
            <a:r>
              <a:rPr lang="en-US" dirty="0"/>
              <a:t>Enhancing the quality and fertility of the soil to support better crop growth and sustainability.</a:t>
            </a:r>
          </a:p>
          <a:p>
            <a:r>
              <a:rPr lang="en-US" dirty="0"/>
              <a:t>Crop Rotation</a:t>
            </a:r>
          </a:p>
          <a:p>
            <a:pPr lvl="1"/>
            <a:r>
              <a:rPr lang="en-US" dirty="0"/>
              <a:t>Importance of rotating crops to maintain soil health, reduce pests and diseases, and improve crop yields.</a:t>
            </a:r>
          </a:p>
          <a:p>
            <a:r>
              <a:rPr lang="en-US" dirty="0"/>
              <a:t>Livestock Feed</a:t>
            </a:r>
          </a:p>
          <a:p>
            <a:pPr lvl="1"/>
            <a:r>
              <a:rPr lang="en-US" dirty="0"/>
              <a:t>The need for adequate feed for livestock, which is crucial for maintaining healthy and productive animals.</a:t>
            </a:r>
          </a:p>
          <a:p>
            <a:r>
              <a:rPr lang="en-US" dirty="0"/>
              <a:t>Water Management</a:t>
            </a:r>
          </a:p>
          <a:p>
            <a:pPr lvl="1"/>
            <a:r>
              <a:rPr lang="en-US" dirty="0"/>
              <a:t>The importance of managing water resources effectively, including improving drought tolerance and ensuring proper drainage.</a:t>
            </a:r>
          </a:p>
          <a:p>
            <a:r>
              <a:rPr lang="en-US" dirty="0"/>
              <a:t>Time Management</a:t>
            </a:r>
          </a:p>
          <a:p>
            <a:pPr lvl="1"/>
            <a:r>
              <a:rPr lang="en-US" dirty="0"/>
              <a:t>Efficient use of time in agricultural practices to maximize productivity and reduce </a:t>
            </a:r>
            <a:r>
              <a:rPr lang="en-US" dirty="0" err="1"/>
              <a:t>labour</a:t>
            </a:r>
            <a:r>
              <a:rPr lang="en-US" dirty="0"/>
              <a:t> costs.</a:t>
            </a:r>
          </a:p>
        </p:txBody>
      </p:sp>
    </p:spTree>
    <p:extLst>
      <p:ext uri="{BB962C8B-B14F-4D97-AF65-F5344CB8AC3E}">
        <p14:creationId xmlns:p14="http://schemas.microsoft.com/office/powerpoint/2010/main" val="104471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3AA79-26A6-FEAE-C12F-648D26809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Land Conversion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602A69CF-2870-2AF9-2D5C-FA988DA8D48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1069870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1010F1-5797-A147-B204-5ACED9A3AC4A}"/>
              </a:ext>
            </a:extLst>
          </p:cNvPr>
          <p:cNvSpPr txBox="1">
            <a:spLocks/>
          </p:cNvSpPr>
          <p:nvPr/>
        </p:nvSpPr>
        <p:spPr>
          <a:xfrm>
            <a:off x="6274722" y="1845628"/>
            <a:ext cx="5841078" cy="435400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en-CA" sz="2500" dirty="0">
                <a:solidFill>
                  <a:srgbClr val="242424"/>
                </a:solidFill>
                <a:latin typeface="Segoe UI" panose="020B0502040204020203" pitchFamily="34" charset="0"/>
              </a:rPr>
              <a:t>Other Considerations</a:t>
            </a:r>
          </a:p>
          <a:p>
            <a:pPr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en-CA" sz="2500" dirty="0">
                <a:solidFill>
                  <a:srgbClr val="242424"/>
                </a:solidFill>
                <a:latin typeface="Segoe UI" panose="020B0502040204020203" pitchFamily="34" charset="0"/>
              </a:rPr>
              <a:t>Economic Factors:</a:t>
            </a: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CA" dirty="0">
                <a:solidFill>
                  <a:srgbClr val="242424"/>
                </a:solidFill>
                <a:latin typeface="Segoe UI" panose="020B0502040204020203" pitchFamily="34" charset="0"/>
              </a:rPr>
              <a:t>Profit: Farmers are motivated by the potential for higher profits </a:t>
            </a: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CA" dirty="0">
                <a:solidFill>
                  <a:srgbClr val="242424"/>
                </a:solidFill>
                <a:latin typeface="Segoe UI" panose="020B0502040204020203" pitchFamily="34" charset="0"/>
              </a:rPr>
              <a:t>Land Prices: High land prices encourage farmers to maximize the use of their land </a:t>
            </a: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CA" dirty="0">
                <a:solidFill>
                  <a:srgbClr val="242424"/>
                </a:solidFill>
                <a:latin typeface="Segoe UI" panose="020B0502040204020203" pitchFamily="34" charset="0"/>
              </a:rPr>
              <a:t>More Acres: The need for more cultivated acres to increase production</a:t>
            </a: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CA" dirty="0">
                <a:solidFill>
                  <a:srgbClr val="242424"/>
                </a:solidFill>
                <a:latin typeface="Segoe UI" panose="020B0502040204020203" pitchFamily="34" charset="0"/>
              </a:rPr>
              <a:t>Field Efficiency: Improving field efficiency and making farming easier with larger equipment 	</a:t>
            </a: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CA" dirty="0">
                <a:solidFill>
                  <a:srgbClr val="242424"/>
                </a:solidFill>
                <a:latin typeface="Segoe UI" panose="020B0502040204020203" pitchFamily="34" charset="0"/>
              </a:rPr>
              <a:t>Repayment Periods: The price of land and repayment periods influence decisions</a:t>
            </a: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CA" dirty="0">
                <a:solidFill>
                  <a:srgbClr val="242424"/>
                </a:solidFill>
                <a:latin typeface="Segoe UI" panose="020B0502040204020203" pitchFamily="34" charset="0"/>
              </a:rPr>
              <a:t>Proximity to Cities: Losing rented land to developers pushes farmers to clear and convert other lands </a:t>
            </a: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CA" dirty="0">
                <a:solidFill>
                  <a:srgbClr val="242424"/>
                </a:solidFill>
                <a:latin typeface="Segoe UI" panose="020B0502040204020203" pitchFamily="34" charset="0"/>
              </a:rPr>
              <a:t>Livestock Feed Needs: The need for livestock feed influences land conversion</a:t>
            </a:r>
          </a:p>
          <a:p>
            <a:pPr>
              <a:spcBef>
                <a:spcPts val="375"/>
              </a:spcBef>
              <a:spcAft>
                <a:spcPts val="375"/>
              </a:spcAft>
            </a:pPr>
            <a:endParaRPr lang="en-CA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0" indent="0"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en-CA" sz="2500" dirty="0">
                <a:solidFill>
                  <a:srgbClr val="242424"/>
                </a:solidFill>
                <a:latin typeface="Segoe UI" panose="020B0502040204020203" pitchFamily="34" charset="0"/>
              </a:rPr>
              <a:t>Environmental Factors:</a:t>
            </a: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CA" dirty="0">
                <a:solidFill>
                  <a:srgbClr val="242424"/>
                </a:solidFill>
                <a:latin typeface="Segoe UI" panose="020B0502040204020203" pitchFamily="34" charset="0"/>
              </a:rPr>
              <a:t>Invasive Species: Mitigating the spread of invasive species into forage and grazing lands</a:t>
            </a: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CA" dirty="0">
                <a:solidFill>
                  <a:srgbClr val="242424"/>
                </a:solidFill>
                <a:latin typeface="Segoe UI" panose="020B0502040204020203" pitchFamily="34" charset="0"/>
              </a:rPr>
              <a:t>Wildlife Management: Managing wildlife populations that affect farming</a:t>
            </a: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CA" dirty="0">
                <a:solidFill>
                  <a:srgbClr val="242424"/>
                </a:solidFill>
                <a:latin typeface="Segoe UI" panose="020B0502040204020203" pitchFamily="34" charset="0"/>
              </a:rPr>
              <a:t>Soil Quality: Improving soil quality and better land use in dry areas</a:t>
            </a:r>
          </a:p>
        </p:txBody>
      </p:sp>
    </p:spTree>
    <p:extLst>
      <p:ext uri="{BB962C8B-B14F-4D97-AF65-F5344CB8AC3E}">
        <p14:creationId xmlns:p14="http://schemas.microsoft.com/office/powerpoint/2010/main" val="163568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B2476-8D4C-102B-5EED-59C1A2B3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Environmental Priorities</a:t>
            </a: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87225477-062C-700F-6675-4B1C34E8A9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761"/>
              </p:ext>
            </p:extLst>
          </p:nvPr>
        </p:nvGraphicFramePr>
        <p:xfrm>
          <a:off x="838200" y="2087217"/>
          <a:ext cx="10515600" cy="4405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7612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f281d4-bbdf-4ff3-b86b-ce05b85174f1" xsi:nil="true"/>
    <lcf76f155ced4ddcb4097134ff3c332f xmlns="1790ffd0-13fa-4dca-a714-68789e5f3a3b">
      <Terms xmlns="http://schemas.microsoft.com/office/infopath/2007/PartnerControls"/>
    </lcf76f155ced4ddcb4097134ff3c332f>
    <_dlc_DocId xmlns="c9f281d4-bbdf-4ff3-b86b-ce05b85174f1">VWXKPUVAYR42-2-20676</_dlc_DocId>
    <_dlc_DocIdUrl xmlns="c9f281d4-bbdf-4ff3-b86b-ce05b85174f1">
      <Url>https://capiicpa.sharepoint.com/_layouts/15/DocIdRedir.aspx?ID=VWXKPUVAYR42-2-20676</Url>
      <Description>VWXKPUVAYR42-2-20676</Description>
    </_dlc_DocIdUrl>
    <_dlc_DocIdPersistId xmlns="c9f281d4-bbdf-4ff3-b86b-ce05b85174f1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owerPoint-Presentation" ma:contentTypeID="0x010100A354532B28C4AC4E884F531E0E67ED9D00249AA84F5221EA439E2F6048D8ECC588" ma:contentTypeVersion="31" ma:contentTypeDescription="" ma:contentTypeScope="" ma:versionID="1d482d5b5bc2dfc375465bfae02054fc">
  <xsd:schema xmlns:xsd="http://www.w3.org/2001/XMLSchema" xmlns:xs="http://www.w3.org/2001/XMLSchema" xmlns:p="http://schemas.microsoft.com/office/2006/metadata/properties" xmlns:ns2="c9f281d4-bbdf-4ff3-b86b-ce05b85174f1" xmlns:ns3="1790ffd0-13fa-4dca-a714-68789e5f3a3b" targetNamespace="http://schemas.microsoft.com/office/2006/metadata/properties" ma:root="true" ma:fieldsID="92c6e251d7a7efe2fd7c03b6887cde3d" ns2:_="" ns3:_="">
    <xsd:import namespace="c9f281d4-bbdf-4ff3-b86b-ce05b85174f1"/>
    <xsd:import namespace="1790ffd0-13fa-4dca-a714-68789e5f3a3b"/>
    <xsd:element name="properties">
      <xsd:complexType>
        <xsd:sequence>
          <xsd:element name="documentManagement">
            <xsd:complexType>
              <xsd:all>
                <xsd:element ref="ns2:_dlc_DocIdUrl" minOccurs="0"/>
                <xsd:element ref="ns2:_dlc_DocId" minOccurs="0"/>
                <xsd:element ref="ns2:_dlc_DocIdPersistId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81d4-bbdf-4ff3-b86b-ce05b85174f1" elementFormDefault="qualified">
    <xsd:import namespace="http://schemas.microsoft.com/office/2006/documentManagement/types"/>
    <xsd:import namespace="http://schemas.microsoft.com/office/infopath/2007/PartnerControls"/>
    <xsd:element name="_dlc_DocIdUrl" ma:index="1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8" nillable="true" ma:displayName="Document ID Value" ma:description="The value of the document ID assigned to this item." ma:hidden="true" ma:internalName="_dlc_DocId" ma:readOnly="false">
      <xsd:simpleType>
        <xsd:restriction base="dms:Text"/>
      </xsd:simple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TaxCatchAll" ma:index="12" nillable="true" ma:displayName="Taxonomy Catch All Column" ma:hidden="true" ma:list="{d713e9aa-0eb2-4aa1-8e1c-b2fc15142b14}" ma:internalName="TaxCatchAll" ma:showField="CatchAllData" ma:web="c9f281d4-bbdf-4ff3-b86b-ce05b85174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0ffd0-13fa-4dca-a714-68789e5f3a3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displayName="Image Tags_0" ma:hidden="true" ma:internalName="lcf76f155ced4ddcb4097134ff3c332f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9C23D5-0323-4290-9DDC-92304E7433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23DB31-DCDB-4CB3-B6C6-E38AB63EBD9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432E7C8-F368-462E-9018-CDB10592DCFC}">
  <ds:schemaRefs>
    <ds:schemaRef ds:uri="1790ffd0-13fa-4dca-a714-68789e5f3a3b"/>
    <ds:schemaRef ds:uri="http://schemas.openxmlformats.org/package/2006/metadata/core-properties"/>
    <ds:schemaRef ds:uri="http://purl.org/dc/terms/"/>
    <ds:schemaRef ds:uri="c9f281d4-bbdf-4ff3-b86b-ce05b85174f1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F7276D3B-6A04-4842-AA9F-106EC42A32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f281d4-bbdf-4ff3-b86b-ce05b85174f1"/>
    <ds:schemaRef ds:uri="1790ffd0-13fa-4dca-a714-68789e5f3a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1447</Words>
  <Application>Microsoft Office PowerPoint</Application>
  <PresentationFormat>Widescreen</PresentationFormat>
  <Paragraphs>151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Segoe UI</vt:lpstr>
      <vt:lpstr>Times New Roman</vt:lpstr>
      <vt:lpstr>Office Theme</vt:lpstr>
      <vt:lpstr>PowerPoint Presentation</vt:lpstr>
      <vt:lpstr>Thank you to our funders and partners</vt:lpstr>
      <vt:lpstr>The Changing Policy Landscape?</vt:lpstr>
      <vt:lpstr>The Changing Landscape</vt:lpstr>
      <vt:lpstr>Producer Survey</vt:lpstr>
      <vt:lpstr>Attitudes on Land Use Change</vt:lpstr>
      <vt:lpstr>Land Use Decision Making</vt:lpstr>
      <vt:lpstr>Land Conversion</vt:lpstr>
      <vt:lpstr>Environmental Priorities</vt:lpstr>
      <vt:lpstr>Barriers to action</vt:lpstr>
      <vt:lpstr>Current Programming</vt:lpstr>
      <vt:lpstr>Barriers to action</vt:lpstr>
      <vt:lpstr>Encouraging participation</vt:lpstr>
      <vt:lpstr>Survey takeaways</vt:lpstr>
      <vt:lpstr>The Perception Problem</vt:lpstr>
      <vt:lpstr>Thinking about the future?</vt:lpstr>
      <vt:lpstr>Morning Dialogue Questions</vt:lpstr>
      <vt:lpstr>PowerPoint Presentation</vt:lpstr>
      <vt:lpstr>Annex: CAPI’s PLAN Initiative</vt:lpstr>
      <vt:lpstr>Annex: Respondents' demographics </vt:lpstr>
      <vt:lpstr>Annex: Respondents' demographics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McCann</dc:creator>
  <cp:lastModifiedBy>Elise Bigley</cp:lastModifiedBy>
  <cp:revision>2</cp:revision>
  <dcterms:created xsi:type="dcterms:W3CDTF">2021-12-06T01:10:13Z</dcterms:created>
  <dcterms:modified xsi:type="dcterms:W3CDTF">2025-07-14T22:47:31Z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0x010100A354532B28C4AC4E884F531E0E67ED9D00249AA84F5221EA439E2F6048D8ECC588</vt:lpwstr>
  </property>
  <property fmtid="{D5CDD505-2E9C-101B-9397-08002B2CF9AE}" pid="3" name="MediaServiceImageTags">
    <vt:lpwstr/>
  </property>
  <property fmtid="{D5CDD505-2E9C-101B-9397-08002B2CF9AE}" pid="4" name="_dlc_DocIdItemGuid">
    <vt:lpwstr>87d65c02-05fe-4dab-b090-425d02adfb18</vt:lpwstr>
  </property>
</Properties>
</file>