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drawings/drawing3.xml" ContentType="application/vnd.openxmlformats-officedocument.drawingml.chartshapes+xml"/>
  <Override PartName="/ppt/drawings/drawing1.xml" ContentType="application/vnd.openxmlformats-officedocument.drawingml.chartshapes+xml"/>
  <Override PartName="/ppt/drawings/drawing4.xml" ContentType="application/vnd.openxmlformats-officedocument.drawingml.chartshapes+xml"/>
  <Override PartName="/ppt/drawings/drawing2.xml" ContentType="application/vnd.openxmlformats-officedocument.drawingml.chartshapes+xml"/>
  <Override PartName="/ppt/drawings/drawing5.xml" ContentType="application/vnd.openxmlformats-officedocument.drawingml.chartshapes+xml"/>
  <Override PartName="/ppt/slideMasters/slideMaster1.xml" ContentType="application/vnd.openxmlformats-officedocument.presentationml.slideMaster+xml"/>
  <Override PartName="/ppt/notesSlides/notesSlide13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9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theme/themeOverride4.xml" ContentType="application/vnd.openxmlformats-officedocument.themeOverr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2.xml" ContentType="application/vnd.openxmlformats-officedocument.themeOverr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3.xml" ContentType="application/vnd.openxmlformats-officedocument.themeOverride+xml"/>
  <Override PartName="/ppt/charts/style8.xml" ContentType="application/vnd.ms-office.chartstyle+xml"/>
  <Override PartName="/ppt/notesMasters/notesMaster1.xml" ContentType="application/vnd.openxmlformats-officedocument.presentationml.notesMaster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Props/core.xml" ContentType="application/vnd.openxmlformats-package.core-properties+xml"/>
  <Override PartName="/ppt/tags/tag1.xml" ContentType="application/vnd.openxmlformats-officedocument.presentationml.tag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handoutMasterIdLst>
    <p:handoutMasterId r:id="rId25"/>
  </p:handoutMasterIdLst>
  <p:sldIdLst>
    <p:sldId id="257" r:id="rId2"/>
    <p:sldId id="323" r:id="rId3"/>
    <p:sldId id="317" r:id="rId4"/>
    <p:sldId id="291" r:id="rId5"/>
    <p:sldId id="293" r:id="rId6"/>
    <p:sldId id="300" r:id="rId7"/>
    <p:sldId id="315" r:id="rId8"/>
    <p:sldId id="302" r:id="rId9"/>
    <p:sldId id="304" r:id="rId10"/>
    <p:sldId id="303" r:id="rId11"/>
    <p:sldId id="308" r:id="rId12"/>
    <p:sldId id="310" r:id="rId13"/>
    <p:sldId id="294" r:id="rId14"/>
    <p:sldId id="312" r:id="rId15"/>
    <p:sldId id="313" r:id="rId16"/>
    <p:sldId id="314" r:id="rId17"/>
    <p:sldId id="307" r:id="rId18"/>
    <p:sldId id="296" r:id="rId19"/>
    <p:sldId id="295" r:id="rId20"/>
    <p:sldId id="299" r:id="rId21"/>
    <p:sldId id="324" r:id="rId22"/>
    <p:sldId id="325" r:id="rId23"/>
  </p:sldIdLst>
  <p:sldSz cx="12192000" cy="6858000"/>
  <p:notesSz cx="6858000" cy="9144000"/>
  <p:custDataLst>
    <p:tags r:id="rId2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kuoko-Asibey, Augustine - AGRI/AGRI" initials="AA-A" lastIdx="3" clrIdx="0">
    <p:extLst>
      <p:ext uri="{19B8F6BF-5375-455C-9EA6-DF929625EA0E}">
        <p15:presenceInfo xmlns:p15="http://schemas.microsoft.com/office/powerpoint/2012/main" userId="Akuoko-Asibey, Augustine - AGRI/AGRI" providerId="None"/>
      </p:ext>
    </p:extLst>
  </p:cmAuthor>
  <p:cmAuthor id="2" name="Young, Paul - AGRI/AGRI" initials="PGY" lastIdx="2" clrIdx="1">
    <p:extLst>
      <p:ext uri="{19B8F6BF-5375-455C-9EA6-DF929625EA0E}">
        <p15:presenceInfo xmlns:p15="http://schemas.microsoft.com/office/powerpoint/2012/main" userId="Young, Paul - AGRI/AGRI" providerId="None"/>
      </p:ext>
    </p:extLst>
  </p:cmAuthor>
  <p:cmAuthor id="3" name="Larochelle-Côté, Sébastien - ELISB/DSETR" initials="LS-E" lastIdx="11" clrIdx="2">
    <p:extLst>
      <p:ext uri="{19B8F6BF-5375-455C-9EA6-DF929625EA0E}">
        <p15:presenceInfo xmlns:p15="http://schemas.microsoft.com/office/powerpoint/2012/main" userId="Larochelle-Côté, Sébastien - ELISB/DSETR" providerId="None"/>
      </p:ext>
    </p:extLst>
  </p:cmAuthor>
  <p:cmAuthor id="4" name="Chen, Jack - AGRI/AGRI" initials="CJ-A" lastIdx="4" clrIdx="3">
    <p:extLst>
      <p:ext uri="{19B8F6BF-5375-455C-9EA6-DF929625EA0E}">
        <p15:presenceInfo xmlns:p15="http://schemas.microsoft.com/office/powerpoint/2012/main" userId="Chen, Jack - AGRI/AGR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697" autoAdjust="0"/>
    <p:restoredTop sz="86766" autoAdjust="0"/>
  </p:normalViewPr>
  <p:slideViewPr>
    <p:cSldViewPr snapToGrid="0">
      <p:cViewPr varScale="1">
        <p:scale>
          <a:sx n="74" d="100"/>
          <a:sy n="74" d="100"/>
        </p:scale>
        <p:origin x="82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75" d="100"/>
          <a:sy n="75" d="100"/>
        </p:scale>
        <p:origin x="4092" y="4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33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Relationship Id="rId35" Type="http://schemas.openxmlformats.org/officeDocument/2006/relationships/customXml" Target="../customXml/item4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oleObject" Target="file:///\\fld5filer\AGRIM\DATA\CEAG\2021\Tasks\Releases\Briefings_DECKS\Data_for_slides%20-%20checking.xlsx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\\fld5filer\agrim\DATA\CEAG\2021\Tasks\Releases\Briefings_DECKS\Data_for_slides%20-%20checking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package" Target="../embeddings/Microsoft_Excel_Worksheet2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package" Target="../embeddings/Microsoft_Excel_Worksheet3.xlsx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\\fld5filer\agrim\DATA\CEAG\2021\Tasks\Releases\Briefings_DECKS\Data_for_slides%20-%20checking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fld5filer\AGRIM\DATA\CEAG\2021\Tasks\Releases\Briefings_DECKS\Data_for_slides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fld5filer\agrim\DATA\CEAG\2021\Tasks\Releases\Briefings_DECKS\Data_for_slides%20-%20checking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fld5filer\agrim\DATA\CEAG\2021\Tasks\Releases\Briefings_DECKS\Data_for_slides%20-%20checking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3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4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\\fld5filer\agrim\DATA\CEAG\2021\Tasks\Releases\Briefings_DECKS\Data_for_slides%20-%20checking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\\fld5filer\AGRIM\DATA\CEAG\2021\Tasks\Releases\Briefings_DECKS\Data_for_slides.xlsx" TargetMode="Externa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chartUserShapes" Target="../drawings/drawing5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oleObject" Target="file:///\\fld5filer\AGRIM\DATA\CEAG\2021\Tasks\Releases\Briefings_DECKS\Data_for_slides%20-%20checking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0321094309743741E-2"/>
          <c:y val="5.8620170258296064E-2"/>
          <c:w val="0.93568710698781421"/>
          <c:h val="0.86645932343362875"/>
        </c:manualLayout>
      </c:layout>
      <c:lineChart>
        <c:grouping val="standard"/>
        <c:varyColors val="0"/>
        <c:ser>
          <c:idx val="0"/>
          <c:order val="0"/>
          <c:spPr>
            <a:ln w="28575" cap="rnd">
              <a:solidFill>
                <a:srgbClr val="4F81BD">
                  <a:lumMod val="50000"/>
                </a:srgb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1F497D">
                  <a:lumMod val="50000"/>
                </a:srgbClr>
              </a:solidFill>
              <a:ln w="9525">
                <a:solidFill>
                  <a:srgbClr val="4F81BD">
                    <a:lumMod val="50000"/>
                  </a:srgbClr>
                </a:solidFill>
              </a:ln>
              <a:effectLst/>
            </c:spPr>
          </c:marker>
          <c:dLbls>
            <c:dLbl>
              <c:idx val="0"/>
              <c:tx>
                <c:rich>
                  <a:bodyPr/>
                  <a:lstStyle/>
                  <a:p>
                    <a:r>
                      <a:rPr lang="en-US" sz="1100" b="1"/>
                      <a:t>480,877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717A-4D33-BA29-7FCE53E0B892}"/>
                </c:ext>
              </c:extLst>
            </c:dLbl>
            <c:dLbl>
              <c:idx val="11"/>
              <c:layout>
                <c:manualLayout>
                  <c:x val="-2.6903005133931412E-2"/>
                  <c:y val="-2.9415449533132389E-2"/>
                </c:manualLayout>
              </c:layout>
              <c:tx>
                <c:rich>
                  <a:bodyPr/>
                  <a:lstStyle/>
                  <a:p>
                    <a:r>
                      <a:rPr lang="en-US" sz="1100" b="1"/>
                      <a:t>193,492</a:t>
                    </a:r>
                    <a:endParaRPr lang="en-US" b="1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717A-4D33-BA29-7FCE53E0B892}"/>
                </c:ext>
              </c:extLst>
            </c:dLbl>
            <c:dLbl>
              <c:idx val="12"/>
              <c:layout>
                <c:manualLayout>
                  <c:x val="-2.9892227926590336E-2"/>
                  <c:y val="7.220155794496122E-2"/>
                </c:manualLayout>
              </c:layout>
              <c:tx>
                <c:rich>
                  <a:bodyPr/>
                  <a:lstStyle/>
                  <a:p>
                    <a:r>
                      <a:rPr lang="en-US" sz="1100" b="1"/>
                      <a:t>189,874</a:t>
                    </a:r>
                    <a:endParaRPr lang="en-US" b="1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717A-4D33-BA29-7FCE53E0B89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slide11!$A$3:$A$15</c:f>
              <c:numCache>
                <c:formatCode>General</c:formatCode>
                <c:ptCount val="13"/>
                <c:pt idx="0">
                  <c:v>1961</c:v>
                </c:pt>
                <c:pt idx="1">
                  <c:v>1966</c:v>
                </c:pt>
                <c:pt idx="2">
                  <c:v>1971</c:v>
                </c:pt>
                <c:pt idx="3">
                  <c:v>1976</c:v>
                </c:pt>
                <c:pt idx="4">
                  <c:v>1981</c:v>
                </c:pt>
                <c:pt idx="5">
                  <c:v>1986</c:v>
                </c:pt>
                <c:pt idx="6">
                  <c:v>1991</c:v>
                </c:pt>
                <c:pt idx="7">
                  <c:v>1996</c:v>
                </c:pt>
                <c:pt idx="8">
                  <c:v>2001</c:v>
                </c:pt>
                <c:pt idx="9">
                  <c:v>2006</c:v>
                </c:pt>
                <c:pt idx="10">
                  <c:v>2011</c:v>
                </c:pt>
                <c:pt idx="11">
                  <c:v>2016</c:v>
                </c:pt>
                <c:pt idx="12">
                  <c:v>2021</c:v>
                </c:pt>
              </c:numCache>
            </c:numRef>
          </c:cat>
          <c:val>
            <c:numRef>
              <c:f>slide11!$B$3:$B$15</c:f>
              <c:numCache>
                <c:formatCode>General</c:formatCode>
                <c:ptCount val="13"/>
                <c:pt idx="0">
                  <c:v>480877</c:v>
                </c:pt>
                <c:pt idx="1">
                  <c:v>430503</c:v>
                </c:pt>
                <c:pt idx="2">
                  <c:v>366110</c:v>
                </c:pt>
                <c:pt idx="3">
                  <c:v>338552</c:v>
                </c:pt>
                <c:pt idx="4">
                  <c:v>318361</c:v>
                </c:pt>
                <c:pt idx="5">
                  <c:v>293089</c:v>
                </c:pt>
                <c:pt idx="6">
                  <c:v>280043</c:v>
                </c:pt>
                <c:pt idx="7">
                  <c:v>276548</c:v>
                </c:pt>
                <c:pt idx="8">
                  <c:v>246923</c:v>
                </c:pt>
                <c:pt idx="9">
                  <c:v>229373</c:v>
                </c:pt>
                <c:pt idx="10">
                  <c:v>205730</c:v>
                </c:pt>
                <c:pt idx="11">
                  <c:v>193492</c:v>
                </c:pt>
                <c:pt idx="12">
                  <c:v>189874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17A-4D33-BA29-7FCE53E0B8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84819456"/>
        <c:axId val="384819840"/>
      </c:lineChart>
      <c:catAx>
        <c:axId val="384819456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12700" cap="flat" cmpd="sng" algn="ctr">
            <a:solidFill>
              <a:srgbClr val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en-US"/>
          </a:p>
        </c:txPr>
        <c:crossAx val="384819840"/>
        <c:crosses val="autoZero"/>
        <c:auto val="1"/>
        <c:lblAlgn val="ctr"/>
        <c:lblOffset val="100"/>
        <c:noMultiLvlLbl val="0"/>
      </c:catAx>
      <c:valAx>
        <c:axId val="384819840"/>
        <c:scaling>
          <c:orientation val="minMax"/>
        </c:scaling>
        <c:delete val="0"/>
        <c:axPos val="l"/>
        <c:numFmt formatCode="General" sourceLinked="1"/>
        <c:majorTickMark val="in"/>
        <c:minorTickMark val="none"/>
        <c:tickLblPos val="nextTo"/>
        <c:spPr>
          <a:noFill/>
          <a:ln>
            <a:solidFill>
              <a:srgbClr val="00008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en-US"/>
          </a:p>
        </c:txPr>
        <c:crossAx val="384819456"/>
        <c:crosses val="autoZero"/>
        <c:crossBetween val="between"/>
        <c:dispUnits>
          <c:builtInUnit val="thousands"/>
          <c:dispUnitsLbl>
            <c:layout>
              <c:manualLayout>
                <c:xMode val="edge"/>
                <c:yMode val="edge"/>
                <c:x val="1.8394311909157766E-4"/>
                <c:y val="5.9003485153039613E-5"/>
              </c:manualLayout>
            </c:layout>
            <c:tx>
              <c:rich>
                <a:bodyPr rot="0" spcFirstLastPara="1" vertOverflow="ellipsis" wrap="square" anchor="ctr" anchorCtr="1"/>
                <a:lstStyle/>
                <a:p>
                  <a:pPr>
                    <a:defRPr sz="1100" b="1" i="0" u="none" strike="noStrike" kern="1200" baseline="0">
                      <a:solidFill>
                        <a:sysClr val="windowText" lastClr="000000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pPr>
                  <a:r>
                    <a:rPr lang="en-CA" sz="1100" b="1">
                      <a:solidFill>
                        <a:sysClr val="windowText" lastClr="000000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rPr>
                    <a:t>number of</a:t>
                  </a:r>
                  <a:r>
                    <a:rPr lang="en-CA" sz="1100" b="1" baseline="0">
                      <a:solidFill>
                        <a:sysClr val="windowText" lastClr="000000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rPr>
                    <a:t> farms (t</a:t>
                  </a:r>
                  <a:r>
                    <a:rPr lang="en-CA" sz="1100" b="1">
                      <a:solidFill>
                        <a:sysClr val="windowText" lastClr="000000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rPr>
                    <a:t>housands)</a:t>
                  </a:r>
                </a:p>
              </c:rich>
            </c:tx>
            <c:spPr>
              <a:noFill/>
              <a:ln>
                <a:noFill/>
              </a:ln>
              <a:effectLst/>
            </c:spPr>
            <c:txPr>
              <a:bodyPr rot="0" spcFirstLastPara="1" vertOverflow="ellipsis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ysClr val="windowText" lastClr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en-US"/>
              </a:p>
            </c:txPr>
          </c:dispUnitsLbl>
        </c:dispUnits>
      </c:valAx>
      <c:spPr>
        <a:solidFill>
          <a:srgbClr val="FFFFFF"/>
        </a:solidFill>
        <a:ln w="12700">
          <a:solidFill>
            <a:srgbClr val="000000"/>
          </a:solidFill>
        </a:ln>
        <a:effectLst/>
      </c:spPr>
    </c:plotArea>
    <c:plotVisOnly val="1"/>
    <c:dispBlanksAs val="gap"/>
    <c:showDLblsOverMax val="0"/>
  </c:chart>
  <c:spPr>
    <a:solidFill>
      <a:srgbClr val="FFFFFF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4637118193891096E-2"/>
          <c:y val="9.2837362299490564E-2"/>
          <c:w val="0.88901111498993657"/>
          <c:h val="0.7379026772495909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slide23b!$B$11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rgbClr val="99CCFF"/>
            </a:solidFill>
            <a:ln w="9525">
              <a:solidFill>
                <a:schemeClr val="tx1"/>
              </a:solidFill>
            </a:ln>
            <a:effectLst/>
          </c:spPr>
          <c:invertIfNegative val="0"/>
          <c:cat>
            <c:strRef>
              <c:f>slide23b!$A$12:$A$18</c:f>
              <c:strCache>
                <c:ptCount val="7"/>
                <c:pt idx="0">
                  <c:v>Atlantic</c:v>
                </c:pt>
                <c:pt idx="1">
                  <c:v>Que.</c:v>
                </c:pt>
                <c:pt idx="2">
                  <c:v>Ont.</c:v>
                </c:pt>
                <c:pt idx="3">
                  <c:v>Man.</c:v>
                </c:pt>
                <c:pt idx="4">
                  <c:v>Sask.</c:v>
                </c:pt>
                <c:pt idx="5">
                  <c:v>Alta.</c:v>
                </c:pt>
                <c:pt idx="6">
                  <c:v>B.C.</c:v>
                </c:pt>
              </c:strCache>
            </c:strRef>
          </c:cat>
          <c:val>
            <c:numRef>
              <c:f>slide23b!$B$12:$B$18</c:f>
              <c:numCache>
                <c:formatCode>#,##0</c:formatCode>
                <c:ptCount val="7"/>
                <c:pt idx="0">
                  <c:v>10868</c:v>
                </c:pt>
                <c:pt idx="1">
                  <c:v>56326</c:v>
                </c:pt>
                <c:pt idx="2">
                  <c:v>103410</c:v>
                </c:pt>
                <c:pt idx="3">
                  <c:v>70399</c:v>
                </c:pt>
                <c:pt idx="4">
                  <c:v>146033</c:v>
                </c:pt>
                <c:pt idx="5">
                  <c:v>1241411</c:v>
                </c:pt>
                <c:pt idx="6">
                  <c:v>274630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A14-412C-B616-2DB7EDD75CF7}"/>
            </c:ext>
          </c:extLst>
        </c:ser>
        <c:ser>
          <c:idx val="1"/>
          <c:order val="1"/>
          <c:tx>
            <c:strRef>
              <c:f>slide23b!$C$11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000080"/>
            </a:solidFill>
            <a:ln w="9525">
              <a:solidFill>
                <a:schemeClr val="tx1"/>
              </a:solidFill>
            </a:ln>
            <a:effectLst/>
          </c:spPr>
          <c:invertIfNegative val="0"/>
          <c:cat>
            <c:strRef>
              <c:f>slide23b!$A$12:$A$18</c:f>
              <c:strCache>
                <c:ptCount val="7"/>
                <c:pt idx="0">
                  <c:v>Atlantic</c:v>
                </c:pt>
                <c:pt idx="1">
                  <c:v>Que.</c:v>
                </c:pt>
                <c:pt idx="2">
                  <c:v>Ont.</c:v>
                </c:pt>
                <c:pt idx="3">
                  <c:v>Man.</c:v>
                </c:pt>
                <c:pt idx="4">
                  <c:v>Sask.</c:v>
                </c:pt>
                <c:pt idx="5">
                  <c:v>Alta.</c:v>
                </c:pt>
                <c:pt idx="6">
                  <c:v>B.C.</c:v>
                </c:pt>
              </c:strCache>
            </c:strRef>
          </c:cat>
          <c:val>
            <c:numRef>
              <c:f>slide23b!$C$12:$C$18</c:f>
              <c:numCache>
                <c:formatCode>#,##0</c:formatCode>
                <c:ptCount val="7"/>
                <c:pt idx="0">
                  <c:v>12107</c:v>
                </c:pt>
                <c:pt idx="1">
                  <c:v>66702</c:v>
                </c:pt>
                <c:pt idx="2">
                  <c:v>119504</c:v>
                </c:pt>
                <c:pt idx="3">
                  <c:v>80487</c:v>
                </c:pt>
                <c:pt idx="4">
                  <c:v>157246</c:v>
                </c:pt>
                <c:pt idx="5">
                  <c:v>1517089</c:v>
                </c:pt>
                <c:pt idx="6">
                  <c:v>281859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A14-412C-B616-2DB7EDD75CF7}"/>
            </c:ext>
          </c:extLst>
        </c:ser>
        <c:ser>
          <c:idx val="2"/>
          <c:order val="2"/>
          <c:tx>
            <c:strRef>
              <c:f>slide23b!$D$11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FF0000"/>
            </a:solidFill>
            <a:ln w="9525">
              <a:solidFill>
                <a:schemeClr val="tx1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-2.1893814997263273E-2"/>
                  <c:y val="-2.9563932002956393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+37%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DA14-412C-B616-2DB7EDD75CF7}"/>
                </c:ext>
              </c:extLst>
            </c:dLbl>
            <c:dLbl>
              <c:idx val="1"/>
              <c:layout>
                <c:manualLayout>
                  <c:x val="-1.9704433497536946E-2"/>
                  <c:y val="-1.0839983176673342E-16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+43%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DA14-412C-B616-2DB7EDD75CF7}"/>
                </c:ext>
              </c:extLst>
            </c:dLbl>
            <c:dLbl>
              <c:idx val="2"/>
              <c:layout>
                <c:manualLayout>
                  <c:x val="-2.1893814997263273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+21%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DA14-412C-B616-2DB7EDD75CF7}"/>
                </c:ext>
              </c:extLst>
            </c:dLbl>
            <c:dLbl>
              <c:idx val="3"/>
              <c:layout>
                <c:manualLayout>
                  <c:x val="-2.40831964969896E-2"/>
                  <c:y val="-5.9127864005912786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+24%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DA14-412C-B616-2DB7EDD75CF7}"/>
                </c:ext>
              </c:extLst>
            </c:dLbl>
            <c:dLbl>
              <c:idx val="4"/>
              <c:layout>
                <c:manualLayout>
                  <c:x val="-2.6272577996716007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+17%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DA14-412C-B616-2DB7EDD75CF7}"/>
                </c:ext>
              </c:extLst>
            </c:dLbl>
            <c:dLbl>
              <c:idx val="5"/>
              <c:layout>
                <c:manualLayout>
                  <c:x val="-2.1893814997263273E-2"/>
                  <c:y val="-1.3549978970841677E-17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+23%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DA14-412C-B616-2DB7EDD75CF7}"/>
                </c:ext>
              </c:extLst>
            </c:dLbl>
            <c:dLbl>
              <c:idx val="6"/>
              <c:layout>
                <c:manualLayout>
                  <c:x val="-2.1893814997263273E-2"/>
                  <c:y val="-8.869179600886918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-12%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DA14-412C-B616-2DB7EDD75CF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slide23b!$A$12:$A$18</c:f>
              <c:strCache>
                <c:ptCount val="7"/>
                <c:pt idx="0">
                  <c:v>Atlantic</c:v>
                </c:pt>
                <c:pt idx="1">
                  <c:v>Que.</c:v>
                </c:pt>
                <c:pt idx="2">
                  <c:v>Ont.</c:v>
                </c:pt>
                <c:pt idx="3">
                  <c:v>Man.</c:v>
                </c:pt>
                <c:pt idx="4">
                  <c:v>Sask.</c:v>
                </c:pt>
                <c:pt idx="5">
                  <c:v>Alta.</c:v>
                </c:pt>
                <c:pt idx="6">
                  <c:v>B.C.</c:v>
                </c:pt>
              </c:strCache>
            </c:strRef>
          </c:cat>
          <c:val>
            <c:numRef>
              <c:f>slide23b!$D$12:$D$18</c:f>
              <c:numCache>
                <c:formatCode>#,##0</c:formatCode>
                <c:ptCount val="7"/>
                <c:pt idx="0">
                  <c:v>17102</c:v>
                </c:pt>
                <c:pt idx="1">
                  <c:v>98599</c:v>
                </c:pt>
                <c:pt idx="2">
                  <c:v>131475</c:v>
                </c:pt>
                <c:pt idx="3">
                  <c:v>92471</c:v>
                </c:pt>
                <c:pt idx="4">
                  <c:v>175473</c:v>
                </c:pt>
                <c:pt idx="5">
                  <c:v>1611537</c:v>
                </c:pt>
                <c:pt idx="6">
                  <c:v>244383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DA14-412C-B616-2DB7EDD75C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418451824"/>
        <c:axId val="418451040"/>
      </c:barChart>
      <c:catAx>
        <c:axId val="418451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endParaRPr lang="en-US"/>
          </a:p>
        </c:txPr>
        <c:crossAx val="418451040"/>
        <c:crosses val="autoZero"/>
        <c:auto val="1"/>
        <c:lblAlgn val="ctr"/>
        <c:lblOffset val="100"/>
        <c:noMultiLvlLbl val="0"/>
      </c:catAx>
      <c:valAx>
        <c:axId val="418451040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0" spcFirstLastPara="1" vertOverflow="ellipsis" wrap="square" anchor="t" anchorCtr="0"/>
              <a:lstStyle/>
              <a:p>
                <a:pPr>
                  <a:defRPr sz="800" b="1" i="0" u="none" strike="noStrike" kern="1200" baseline="0">
                    <a:solidFill>
                      <a:sysClr val="windowText" lastClr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</a:defRPr>
                </a:pPr>
                <a:r>
                  <a:rPr lang="en-CA" sz="800" b="1">
                    <a:solidFill>
                      <a:sysClr val="windowText" lastClr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acres</a:t>
                </a:r>
                <a:r>
                  <a:rPr lang="en-CA" sz="800" b="1" baseline="0">
                    <a:solidFill>
                      <a:sysClr val="windowText" lastClr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 of irrigated land (thousands)</a:t>
                </a:r>
                <a:endParaRPr lang="en-CA" sz="800" b="1">
                  <a:solidFill>
                    <a:sysClr val="windowText" lastClr="000000"/>
                  </a:solidFill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c:rich>
          </c:tx>
          <c:layout>
            <c:manualLayout>
              <c:xMode val="edge"/>
              <c:yMode val="edge"/>
              <c:x val="3.4561565102496085E-4"/>
              <c:y val="4.4919164457210564E-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t" anchorCtr="0"/>
            <a:lstStyle/>
            <a:p>
              <a:pPr>
                <a:defRPr sz="800" b="1" i="0" u="none" strike="noStrike" kern="1200" baseline="0">
                  <a:solidFill>
                    <a:sysClr val="windowText" lastClr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in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endParaRPr lang="en-US"/>
          </a:p>
        </c:txPr>
        <c:crossAx val="418451824"/>
        <c:crosses val="autoZero"/>
        <c:crossBetween val="between"/>
        <c:dispUnits>
          <c:builtInUnit val="thousands"/>
          <c:dispUnitsLbl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spPr>
        <a:noFill/>
        <a:ln w="9525">
          <a:solidFill>
            <a:schemeClr val="tx1"/>
          </a:solidFill>
        </a:ln>
        <a:effectLst/>
      </c:spPr>
    </c:plotArea>
    <c:legend>
      <c:legendPos val="b"/>
      <c:layout>
        <c:manualLayout>
          <c:xMode val="edge"/>
          <c:yMode val="edge"/>
          <c:x val="0.35199514489455319"/>
          <c:y val="0.8854854477860179"/>
          <c:w val="0.32731546358252783"/>
          <c:h val="5.606881363259873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1" i="0" u="none" strike="noStrike" kern="1200" baseline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r>
              <a:rPr lang="en-CA" sz="1100"/>
              <a:t>Farms reporting direct sales (percent)</a:t>
            </a:r>
          </a:p>
        </c:rich>
      </c:tx>
      <c:layout>
        <c:manualLayout>
          <c:xMode val="edge"/>
          <c:yMode val="edge"/>
          <c:x val="5.1218597675290588E-3"/>
          <c:y val="3.267973856209150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slide27!$A$1:$A$10</c:f>
              <c:strCache>
                <c:ptCount val="10"/>
                <c:pt idx="0">
                  <c:v>B.C.</c:v>
                </c:pt>
                <c:pt idx="1">
                  <c:v>Alta.</c:v>
                </c:pt>
                <c:pt idx="2">
                  <c:v>Sask.</c:v>
                </c:pt>
                <c:pt idx="3">
                  <c:v>Man.</c:v>
                </c:pt>
                <c:pt idx="4">
                  <c:v>Ont.</c:v>
                </c:pt>
                <c:pt idx="5">
                  <c:v>Qué.</c:v>
                </c:pt>
                <c:pt idx="6">
                  <c:v>N.B.</c:v>
                </c:pt>
                <c:pt idx="7">
                  <c:v>N.S.</c:v>
                </c:pt>
                <c:pt idx="8">
                  <c:v>P.E.I.</c:v>
                </c:pt>
                <c:pt idx="9">
                  <c:v>N.L.</c:v>
                </c:pt>
              </c:strCache>
            </c:strRef>
          </c:cat>
          <c:val>
            <c:numRef>
              <c:f>slide27!$B$1:$B$10</c:f>
              <c:numCache>
                <c:formatCode>General</c:formatCode>
                <c:ptCount val="10"/>
                <c:pt idx="0">
                  <c:v>34</c:v>
                </c:pt>
                <c:pt idx="1">
                  <c:v>6.3</c:v>
                </c:pt>
                <c:pt idx="2">
                  <c:v>4.0999999999999996</c:v>
                </c:pt>
                <c:pt idx="3">
                  <c:v>7</c:v>
                </c:pt>
                <c:pt idx="4">
                  <c:v>15.9</c:v>
                </c:pt>
                <c:pt idx="5">
                  <c:v>20.9</c:v>
                </c:pt>
                <c:pt idx="6">
                  <c:v>25.9</c:v>
                </c:pt>
                <c:pt idx="7">
                  <c:v>30.3</c:v>
                </c:pt>
                <c:pt idx="8">
                  <c:v>18.100000000000001</c:v>
                </c:pt>
                <c:pt idx="9">
                  <c:v>46.5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244-44FF-A81F-D2E1C7A6FA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36951200"/>
        <c:axId val="536953552"/>
      </c:barChart>
      <c:catAx>
        <c:axId val="5369512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endParaRPr lang="en-US"/>
          </a:p>
        </c:txPr>
        <c:crossAx val="536953552"/>
        <c:crosses val="autoZero"/>
        <c:auto val="1"/>
        <c:lblAlgn val="ctr"/>
        <c:lblOffset val="100"/>
        <c:noMultiLvlLbl val="0"/>
      </c:catAx>
      <c:valAx>
        <c:axId val="536953552"/>
        <c:scaling>
          <c:orientation val="minMax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endParaRPr lang="en-US"/>
          </a:p>
        </c:txPr>
        <c:crossAx val="536951200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>
          <a:latin typeface="Verdana" panose="020B0604030504040204" pitchFamily="34" charset="0"/>
          <a:ea typeface="Verdana" panose="020B0604030504040204" pitchFamily="34" charset="0"/>
        </a:defRPr>
      </a:pPr>
      <a:endParaRPr lang="en-US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14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CA" sz="1100" b="1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Proportion of farm operators by age category, Canada, 2001 to 2021</a:t>
            </a:r>
          </a:p>
        </c:rich>
      </c:tx>
      <c:layout>
        <c:manualLayout>
          <c:xMode val="edge"/>
          <c:yMode val="edge"/>
          <c:x val="3.9864582144623226E-4"/>
          <c:y val="2.282571542069169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14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4.9583852923361947E-2"/>
          <c:y val="0.15443807693768433"/>
          <c:w val="0.93684148644315368"/>
          <c:h val="0.67155017824570917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slide29!$B$5</c:f>
              <c:strCache>
                <c:ptCount val="1"/>
                <c:pt idx="0">
                  <c:v>2001</c:v>
                </c:pt>
              </c:strCache>
            </c:strRef>
          </c:tx>
          <c:spPr>
            <a:solidFill>
              <a:srgbClr val="000080"/>
            </a:solidFill>
            <a:ln w="9525"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slide29!$C$4:$E$4</c:f>
              <c:strCache>
                <c:ptCount val="3"/>
                <c:pt idx="0">
                  <c:v>Less than 35 years old</c:v>
                </c:pt>
                <c:pt idx="1">
                  <c:v>35 to 54 years old</c:v>
                </c:pt>
                <c:pt idx="2">
                  <c:v>55 years old and older</c:v>
                </c:pt>
              </c:strCache>
            </c:strRef>
          </c:cat>
          <c:val>
            <c:numRef>
              <c:f>slide29!$C$5:$E$5</c:f>
              <c:numCache>
                <c:formatCode>General</c:formatCode>
                <c:ptCount val="3"/>
                <c:pt idx="0">
                  <c:v>11.5</c:v>
                </c:pt>
                <c:pt idx="1">
                  <c:v>53.6</c:v>
                </c:pt>
                <c:pt idx="2">
                  <c:v>34.9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374-44FD-A224-2004A1291472}"/>
            </c:ext>
          </c:extLst>
        </c:ser>
        <c:ser>
          <c:idx val="0"/>
          <c:order val="1"/>
          <c:tx>
            <c:strRef>
              <c:f>slide29!$B$6</c:f>
              <c:strCache>
                <c:ptCount val="1"/>
                <c:pt idx="0">
                  <c:v>2006</c:v>
                </c:pt>
              </c:strCache>
            </c:strRef>
          </c:tx>
          <c:spPr>
            <a:solidFill>
              <a:srgbClr val="99CCFF"/>
            </a:solidFill>
            <a:ln w="9525"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slide29!$C$4:$E$4</c:f>
              <c:strCache>
                <c:ptCount val="3"/>
                <c:pt idx="0">
                  <c:v>Less than 35 years old</c:v>
                </c:pt>
                <c:pt idx="1">
                  <c:v>35 to 54 years old</c:v>
                </c:pt>
                <c:pt idx="2">
                  <c:v>55 years old and older</c:v>
                </c:pt>
              </c:strCache>
            </c:strRef>
          </c:cat>
          <c:val>
            <c:numRef>
              <c:f>slide29!$C$6:$E$6</c:f>
              <c:numCache>
                <c:formatCode>General</c:formatCode>
                <c:ptCount val="3"/>
                <c:pt idx="0">
                  <c:v>9.1</c:v>
                </c:pt>
                <c:pt idx="1">
                  <c:v>50.2</c:v>
                </c:pt>
                <c:pt idx="2">
                  <c:v>40.700000000000003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374-44FD-A224-2004A1291472}"/>
            </c:ext>
          </c:extLst>
        </c:ser>
        <c:ser>
          <c:idx val="2"/>
          <c:order val="2"/>
          <c:tx>
            <c:strRef>
              <c:f>slide29!$B$7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slide29!$C$4:$E$4</c:f>
              <c:strCache>
                <c:ptCount val="3"/>
                <c:pt idx="0">
                  <c:v>Less than 35 years old</c:v>
                </c:pt>
                <c:pt idx="1">
                  <c:v>35 to 54 years old</c:v>
                </c:pt>
                <c:pt idx="2">
                  <c:v>55 years old and older</c:v>
                </c:pt>
              </c:strCache>
            </c:strRef>
          </c:cat>
          <c:val>
            <c:numRef>
              <c:f>slide29!$C$7:$E$7</c:f>
              <c:numCache>
                <c:formatCode>General</c:formatCode>
                <c:ptCount val="3"/>
                <c:pt idx="0">
                  <c:v>8.1999999999999993</c:v>
                </c:pt>
                <c:pt idx="1">
                  <c:v>43.5</c:v>
                </c:pt>
                <c:pt idx="2">
                  <c:v>48.3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374-44FD-A224-2004A1291472}"/>
            </c:ext>
          </c:extLst>
        </c:ser>
        <c:ser>
          <c:idx val="3"/>
          <c:order val="3"/>
          <c:tx>
            <c:strRef>
              <c:f>slide29!$B$8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374-44FD-A224-2004A1291472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374-44FD-A224-2004A1291472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374-44FD-A224-2004A129147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slide29!$C$4:$E$4</c:f>
              <c:strCache>
                <c:ptCount val="3"/>
                <c:pt idx="0">
                  <c:v>Less than 35 years old</c:v>
                </c:pt>
                <c:pt idx="1">
                  <c:v>35 to 54 years old</c:v>
                </c:pt>
                <c:pt idx="2">
                  <c:v>55 years old and older</c:v>
                </c:pt>
              </c:strCache>
            </c:strRef>
          </c:cat>
          <c:val>
            <c:numRef>
              <c:f>slide29!$C$8:$E$8</c:f>
              <c:numCache>
                <c:formatCode>_-* #,##0.0_-;\-* #,##0.0_-;_-* "-"??_-;_-@_-</c:formatCode>
                <c:ptCount val="3"/>
                <c:pt idx="0">
                  <c:v>9.1</c:v>
                </c:pt>
                <c:pt idx="1">
                  <c:v>36.299999999999997</c:v>
                </c:pt>
                <c:pt idx="2">
                  <c:v>54.5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374-44FD-A224-2004A1291472}"/>
            </c:ext>
          </c:extLst>
        </c:ser>
        <c:ser>
          <c:idx val="4"/>
          <c:order val="4"/>
          <c:tx>
            <c:strRef>
              <c:f>slide29!$B$9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5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slide29!$C$4:$E$4</c:f>
              <c:strCache>
                <c:ptCount val="3"/>
                <c:pt idx="0">
                  <c:v>Less than 35 years old</c:v>
                </c:pt>
                <c:pt idx="1">
                  <c:v>35 to 54 years old</c:v>
                </c:pt>
                <c:pt idx="2">
                  <c:v>55 years old and older</c:v>
                </c:pt>
              </c:strCache>
            </c:strRef>
          </c:cat>
          <c:val>
            <c:numRef>
              <c:f>slide29!$C$9:$E$9</c:f>
              <c:numCache>
                <c:formatCode>_-* #,##0.0_-;\-* #,##0.0_-;_-* "-"??_-;_-@_-</c:formatCode>
                <c:ptCount val="3"/>
                <c:pt idx="0">
                  <c:v>8.6</c:v>
                </c:pt>
                <c:pt idx="1">
                  <c:v>30.9</c:v>
                </c:pt>
                <c:pt idx="2">
                  <c:v>60.5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0374-44FD-A224-2004A12914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536953160"/>
        <c:axId val="536951984"/>
      </c:barChart>
      <c:catAx>
        <c:axId val="536953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endParaRPr lang="en-US"/>
          </a:p>
        </c:txPr>
        <c:crossAx val="536951984"/>
        <c:crosses val="autoZero"/>
        <c:auto val="1"/>
        <c:lblAlgn val="ctr"/>
        <c:lblOffset val="100"/>
        <c:noMultiLvlLbl val="0"/>
      </c:catAx>
      <c:valAx>
        <c:axId val="536951984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0" spcFirstLastPara="1" vertOverflow="ellipsis" wrap="square" anchor="t" anchorCtr="0"/>
              <a:lstStyle/>
              <a:p>
                <a:pPr>
                  <a:defRPr sz="800" b="0" i="0" u="none" strike="noStrike" kern="1200" baseline="0">
                    <a:solidFill>
                      <a:sysClr val="windowText" lastClr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</a:defRPr>
                </a:pPr>
                <a:r>
                  <a:rPr lang="en-CA" sz="800">
                    <a:solidFill>
                      <a:sysClr val="windowText" lastClr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percent (%) </a:t>
                </a:r>
              </a:p>
            </c:rich>
          </c:tx>
          <c:layout>
            <c:manualLayout>
              <c:xMode val="edge"/>
              <c:yMode val="edge"/>
              <c:x val="1.3465942175288287E-2"/>
              <c:y val="9.7334987995487676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t" anchorCtr="0"/>
            <a:lstStyle/>
            <a:p>
              <a:pPr>
                <a:defRPr sz="800" b="0" i="0" u="none" strike="noStrike" kern="1200" baseline="0">
                  <a:solidFill>
                    <a:sysClr val="windowText" lastClr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in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ysClr val="windowText" lastClr="000000"/>
                </a:solidFill>
                <a:latin typeface="Verdana" panose="020B0604030504040204" pitchFamily="34" charset="0"/>
                <a:ea typeface="+mn-ea"/>
                <a:cs typeface="+mn-cs"/>
              </a:defRPr>
            </a:pPr>
            <a:endParaRPr lang="en-US"/>
          </a:p>
        </c:txPr>
        <c:crossAx val="536953160"/>
        <c:crosses val="autoZero"/>
        <c:crossBetween val="between"/>
      </c:valAx>
      <c:spPr>
        <a:solidFill>
          <a:schemeClr val="bg1"/>
        </a:solidFill>
        <a:ln w="9525">
          <a:solidFill>
            <a:schemeClr val="tx1"/>
          </a:solidFill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ysClr val="windowText" lastClr="000000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13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r>
              <a:rPr lang="en-CA" sz="1100" dirty="0">
                <a:solidFill>
                  <a:schemeClr val="tx1"/>
                </a:solidFill>
              </a:rPr>
              <a:t>Proportion of female farm operators by class of farm operating revenue</a:t>
            </a:r>
          </a:p>
        </c:rich>
      </c:tx>
      <c:layout>
        <c:manualLayout>
          <c:xMode val="edge"/>
          <c:yMode val="edge"/>
          <c:x val="1.6289590180704084E-3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13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2060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strRef>
              <c:f>slide29!$A$2:$A$10</c:f>
              <c:strCache>
                <c:ptCount val="9"/>
                <c:pt idx="0">
                  <c:v>$1 to $9,999</c:v>
                </c:pt>
                <c:pt idx="1">
                  <c:v>$10,000 to $24,999</c:v>
                </c:pt>
                <c:pt idx="2">
                  <c:v>$25,000 to $49,999</c:v>
                </c:pt>
                <c:pt idx="3">
                  <c:v>$50,000 to $99,999</c:v>
                </c:pt>
                <c:pt idx="4">
                  <c:v>$100,000 to $249,999</c:v>
                </c:pt>
                <c:pt idx="5">
                  <c:v>$250,000 to $499,999</c:v>
                </c:pt>
                <c:pt idx="6">
                  <c:v>$500,000 to $999,999</c:v>
                </c:pt>
                <c:pt idx="7">
                  <c:v>$1M to less than $2M</c:v>
                </c:pt>
                <c:pt idx="8">
                  <c:v>$2M and over</c:v>
                </c:pt>
              </c:strCache>
            </c:strRef>
          </c:cat>
          <c:val>
            <c:numRef>
              <c:f>slide29!$F$2:$F$10</c:f>
              <c:numCache>
                <c:formatCode>0.0</c:formatCode>
                <c:ptCount val="9"/>
                <c:pt idx="0">
                  <c:v>36.981058965439935</c:v>
                </c:pt>
                <c:pt idx="1">
                  <c:v>33.528307822069713</c:v>
                </c:pt>
                <c:pt idx="2">
                  <c:v>31.90969392774241</c:v>
                </c:pt>
                <c:pt idx="3">
                  <c:v>30.150418878728868</c:v>
                </c:pt>
                <c:pt idx="4">
                  <c:v>28.12334558277389</c:v>
                </c:pt>
                <c:pt idx="5">
                  <c:v>27.645340357582871</c:v>
                </c:pt>
                <c:pt idx="6">
                  <c:v>27.198161059567649</c:v>
                </c:pt>
                <c:pt idx="7">
                  <c:v>25.811513312026634</c:v>
                </c:pt>
                <c:pt idx="8">
                  <c:v>21.381050564428392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F82-4B57-83DB-C585F8E065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18452216"/>
        <c:axId val="418447120"/>
      </c:barChart>
      <c:catAx>
        <c:axId val="418452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endParaRPr lang="en-US"/>
          </a:p>
        </c:txPr>
        <c:crossAx val="418447120"/>
        <c:crosses val="autoZero"/>
        <c:auto val="1"/>
        <c:lblAlgn val="ctr"/>
        <c:lblOffset val="100"/>
        <c:noMultiLvlLbl val="0"/>
      </c:catAx>
      <c:valAx>
        <c:axId val="418447120"/>
        <c:scaling>
          <c:orientation val="minMax"/>
        </c:scaling>
        <c:delete val="0"/>
        <c:axPos val="l"/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endParaRPr lang="en-US"/>
          </a:p>
        </c:txPr>
        <c:crossAx val="418452216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latin typeface="Verdana" panose="020B0604030504040204" pitchFamily="34" charset="0"/>
          <a:ea typeface="Verdana" panose="020B0604030504040204" pitchFamily="3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1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Proportion of hay and field crops reported in Canada, 2021</a:t>
            </a:r>
            <a:r>
              <a:rPr lang="en-US" sz="1100" b="1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  </a:t>
            </a:r>
            <a:r>
              <a:rPr lang="en-US" sz="11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</c:rich>
      </c:tx>
      <c:layout>
        <c:manualLayout>
          <c:xMode val="edge"/>
          <c:yMode val="edge"/>
          <c:x val="1.9295353154460263E-4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2441677621118133"/>
          <c:y val="0.12985900561253616"/>
          <c:w val="0.44593688770478229"/>
          <c:h val="0.72201882361203984"/>
        </c:manualLayout>
      </c:layout>
      <c:pieChart>
        <c:varyColors val="1"/>
        <c:ser>
          <c:idx val="0"/>
          <c:order val="0"/>
          <c:tx>
            <c:strRef>
              <c:f>slide13!$B$2</c:f>
              <c:strCache>
                <c:ptCount val="1"/>
                <c:pt idx="0">
                  <c:v>Proportion (%)</c:v>
                </c:pt>
              </c:strCache>
            </c:strRef>
          </c:tx>
          <c:spPr>
            <a:ln w="9525"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002060"/>
              </a:solidFill>
              <a:ln w="95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36B-406B-AB1D-1094093E9606}"/>
              </c:ext>
            </c:extLst>
          </c:dPt>
          <c:dPt>
            <c:idx val="1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36B-406B-AB1D-1094093E9606}"/>
              </c:ext>
            </c:extLst>
          </c:dPt>
          <c:dPt>
            <c:idx val="2"/>
            <c:bubble3D val="0"/>
            <c:spPr>
              <a:solidFill>
                <a:srgbClr val="FF0000"/>
              </a:solidFill>
              <a:ln w="95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36B-406B-AB1D-1094093E9606}"/>
              </c:ext>
            </c:extLst>
          </c:dPt>
          <c:dPt>
            <c:idx val="3"/>
            <c:bubble3D val="0"/>
            <c:spPr>
              <a:solidFill>
                <a:schemeClr val="bg1">
                  <a:lumMod val="75000"/>
                </a:schemeClr>
              </a:solidFill>
              <a:ln w="95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36B-406B-AB1D-1094093E9606}"/>
              </c:ext>
            </c:extLst>
          </c:dPt>
          <c:dPt>
            <c:idx val="4"/>
            <c:bubble3D val="0"/>
            <c:spPr>
              <a:solidFill>
                <a:sysClr val="window" lastClr="FFFFFF"/>
              </a:solidFill>
              <a:ln w="9525"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736B-406B-AB1D-1094093E9606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97BAAC04-D114-4221-900F-7AEB421EC59F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736B-406B-AB1D-1094093E9606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674B6F49-55E9-40FE-963C-2EF0E5EC0DA1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736B-406B-AB1D-1094093E9606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5009DA0E-AA64-42FA-BAC5-314CACA6B90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736B-406B-AB1D-1094093E9606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EA0F65B9-D342-40D4-A317-5836309B10AC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736B-406B-AB1D-1094093E9606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E945D21A-8412-47FD-BBB4-B9DB38029627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9-736B-406B-AB1D-1094093E960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</c:ext>
            </c:extLst>
          </c:dLbls>
          <c:cat>
            <c:strRef>
              <c:f>slide13!$A$3:$A$7</c:f>
              <c:strCache>
                <c:ptCount val="5"/>
                <c:pt idx="0">
                  <c:v>Canola</c:v>
                </c:pt>
                <c:pt idx="1">
                  <c:v>Spring wheat</c:v>
                </c:pt>
                <c:pt idx="2">
                  <c:v>Barley</c:v>
                </c:pt>
                <c:pt idx="3">
                  <c:v>Alfalfa and alfalfa mixtures</c:v>
                </c:pt>
                <c:pt idx="4">
                  <c:v>Other</c:v>
                </c:pt>
              </c:strCache>
            </c:strRef>
          </c:cat>
          <c:val>
            <c:numRef>
              <c:f>slide13!$B$3:$B$7</c:f>
              <c:numCache>
                <c:formatCode>0.0</c:formatCode>
                <c:ptCount val="5"/>
                <c:pt idx="0">
                  <c:v>23.9</c:v>
                </c:pt>
                <c:pt idx="1">
                  <c:v>17.2</c:v>
                </c:pt>
                <c:pt idx="2">
                  <c:v>9</c:v>
                </c:pt>
                <c:pt idx="3">
                  <c:v>8.1</c:v>
                </c:pt>
                <c:pt idx="4">
                  <c:v>41.7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'[1]Chart 1'!$B$2:$B$6</c15:f>
                <c15:dlblRangeCache>
                  <c:ptCount val="5"/>
                  <c:pt idx="0">
                    <c:v>24.0%</c:v>
                  </c:pt>
                  <c:pt idx="1">
                    <c:v>17.2%</c:v>
                  </c:pt>
                  <c:pt idx="2">
                    <c:v>9.0%</c:v>
                  </c:pt>
                  <c:pt idx="3">
                    <c:v>8.1%</c:v>
                  </c:pt>
                  <c:pt idx="4">
                    <c:v>41.7%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A-736B-406B-AB1D-1094093E96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4637118193891096E-2"/>
          <c:y val="9.2837362299490564E-2"/>
          <c:w val="0.92990250110668415"/>
          <c:h val="0.7379026772495909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slide13!$B$13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rgbClr val="FF0000"/>
            </a:solidFill>
            <a:ln w="9525">
              <a:solidFill>
                <a:schemeClr val="tx1"/>
              </a:solidFill>
            </a:ln>
            <a:effectLst/>
          </c:spPr>
          <c:invertIfNegative val="0"/>
          <c:cat>
            <c:strRef>
              <c:f>slide13!$A$14:$A$21</c:f>
              <c:strCache>
                <c:ptCount val="8"/>
                <c:pt idx="0">
                  <c:v>Lentils and dry field peas</c:v>
                </c:pt>
                <c:pt idx="1">
                  <c:v>Corn for grain</c:v>
                </c:pt>
                <c:pt idx="2">
                  <c:v>Soybeans</c:v>
                </c:pt>
                <c:pt idx="3">
                  <c:v>Oats and barley</c:v>
                </c:pt>
                <c:pt idx="4">
                  <c:v>Hay</c:v>
                </c:pt>
                <c:pt idx="5">
                  <c:v>Durum wheat</c:v>
                </c:pt>
                <c:pt idx="6">
                  <c:v>Spring wheat</c:v>
                </c:pt>
                <c:pt idx="7">
                  <c:v>Canola</c:v>
                </c:pt>
              </c:strCache>
            </c:strRef>
          </c:cat>
          <c:val>
            <c:numRef>
              <c:f>slide13!$B$14:$B$21</c:f>
              <c:numCache>
                <c:formatCode>_-* #,##0_-;\-* #,##0_-;_-* "-"??_-;_-@_-</c:formatCode>
                <c:ptCount val="8"/>
                <c:pt idx="0">
                  <c:v>4991249</c:v>
                </c:pt>
                <c:pt idx="1">
                  <c:v>3296587</c:v>
                </c:pt>
                <c:pt idx="2">
                  <c:v>3959772</c:v>
                </c:pt>
                <c:pt idx="3">
                  <c:v>10650060</c:v>
                </c:pt>
                <c:pt idx="4">
                  <c:v>16943579</c:v>
                </c:pt>
                <c:pt idx="5">
                  <c:v>4249193</c:v>
                </c:pt>
                <c:pt idx="6">
                  <c:v>16866217</c:v>
                </c:pt>
                <c:pt idx="7">
                  <c:v>19368997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34F-46F9-9FDC-74500893086C}"/>
            </c:ext>
          </c:extLst>
        </c:ser>
        <c:ser>
          <c:idx val="1"/>
          <c:order val="1"/>
          <c:tx>
            <c:strRef>
              <c:f>slide13!$D$13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000080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slide13!$A$14:$A$21</c:f>
              <c:strCache>
                <c:ptCount val="8"/>
                <c:pt idx="0">
                  <c:v>Lentils and dry field peas</c:v>
                </c:pt>
                <c:pt idx="1">
                  <c:v>Corn for grain</c:v>
                </c:pt>
                <c:pt idx="2">
                  <c:v>Soybeans</c:v>
                </c:pt>
                <c:pt idx="3">
                  <c:v>Oats and barley</c:v>
                </c:pt>
                <c:pt idx="4">
                  <c:v>Hay</c:v>
                </c:pt>
                <c:pt idx="5">
                  <c:v>Durum wheat</c:v>
                </c:pt>
                <c:pt idx="6">
                  <c:v>Spring wheat</c:v>
                </c:pt>
                <c:pt idx="7">
                  <c:v>Canola</c:v>
                </c:pt>
              </c:strCache>
            </c:strRef>
          </c:cat>
          <c:val>
            <c:numRef>
              <c:f>slide13!$D$14:$D$21</c:f>
              <c:numCache>
                <c:formatCode>_-* #,##0_-;\-* #,##0_-;_-* "-"??_-;_-@_-</c:formatCode>
                <c:ptCount val="8"/>
                <c:pt idx="0">
                  <c:v>9876680</c:v>
                </c:pt>
                <c:pt idx="1">
                  <c:v>3614663</c:v>
                </c:pt>
                <c:pt idx="2">
                  <c:v>5615864</c:v>
                </c:pt>
                <c:pt idx="3">
                  <c:v>9855755</c:v>
                </c:pt>
                <c:pt idx="4">
                  <c:v>14127922</c:v>
                </c:pt>
                <c:pt idx="5">
                  <c:v>6062953</c:v>
                </c:pt>
                <c:pt idx="6">
                  <c:v>15693427</c:v>
                </c:pt>
                <c:pt idx="7">
                  <c:v>20606778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34F-46F9-9FDC-74500893086C}"/>
            </c:ext>
          </c:extLst>
        </c:ser>
        <c:ser>
          <c:idx val="2"/>
          <c:order val="2"/>
          <c:tx>
            <c:strRef>
              <c:f>slide13!$E$13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99CCFF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slide13!$A$14:$A$21</c:f>
              <c:strCache>
                <c:ptCount val="8"/>
                <c:pt idx="0">
                  <c:v>Lentils and dry field peas</c:v>
                </c:pt>
                <c:pt idx="1">
                  <c:v>Corn for grain</c:v>
                </c:pt>
                <c:pt idx="2">
                  <c:v>Soybeans</c:v>
                </c:pt>
                <c:pt idx="3">
                  <c:v>Oats and barley</c:v>
                </c:pt>
                <c:pt idx="4">
                  <c:v>Hay</c:v>
                </c:pt>
                <c:pt idx="5">
                  <c:v>Durum wheat</c:v>
                </c:pt>
                <c:pt idx="6">
                  <c:v>Spring wheat</c:v>
                </c:pt>
                <c:pt idx="7">
                  <c:v>Canola</c:v>
                </c:pt>
              </c:strCache>
            </c:strRef>
          </c:cat>
          <c:val>
            <c:numRef>
              <c:f>slide13!$E$14:$E$21</c:f>
              <c:numCache>
                <c:formatCode>_-* #,##0_-;\-* #,##0_-;_-* "-"??_-;_-@_-</c:formatCode>
                <c:ptCount val="8"/>
                <c:pt idx="0">
                  <c:v>8055418</c:v>
                </c:pt>
                <c:pt idx="1">
                  <c:v>3676418</c:v>
                </c:pt>
                <c:pt idx="2">
                  <c:v>5157986</c:v>
                </c:pt>
                <c:pt idx="3">
                  <c:v>12033950</c:v>
                </c:pt>
                <c:pt idx="4">
                  <c:v>12945622</c:v>
                </c:pt>
                <c:pt idx="5">
                  <c:v>5736514</c:v>
                </c:pt>
                <c:pt idx="6">
                  <c:v>16021936</c:v>
                </c:pt>
                <c:pt idx="7">
                  <c:v>22270249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34F-46F9-9FDC-7450089308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385437024"/>
        <c:axId val="385443296"/>
      </c:barChart>
      <c:catAx>
        <c:axId val="3854370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endParaRPr lang="en-US"/>
          </a:p>
        </c:txPr>
        <c:crossAx val="385443296"/>
        <c:crosses val="autoZero"/>
        <c:auto val="1"/>
        <c:lblAlgn val="ctr"/>
        <c:lblOffset val="100"/>
        <c:noMultiLvlLbl val="0"/>
      </c:catAx>
      <c:valAx>
        <c:axId val="385443296"/>
        <c:scaling>
          <c:orientation val="minMax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t" anchorCtr="0"/>
              <a:lstStyle/>
              <a:p>
                <a:pPr>
                  <a:defRPr sz="800" b="1" i="0" u="none" strike="noStrike" kern="1200" baseline="0">
                    <a:solidFill>
                      <a:sysClr val="windowText" lastClr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</a:defRPr>
                </a:pPr>
                <a:r>
                  <a:rPr lang="en-CA" sz="800" b="1">
                    <a:solidFill>
                      <a:sysClr val="windowText" lastClr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acres</a:t>
                </a:r>
                <a:r>
                  <a:rPr lang="en-CA" sz="800" b="1" baseline="0">
                    <a:solidFill>
                      <a:sysClr val="windowText" lastClr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 (millions)</a:t>
                </a:r>
                <a:endParaRPr lang="en-CA" sz="800" b="1">
                  <a:solidFill>
                    <a:sysClr val="windowText" lastClr="000000"/>
                  </a:solidFill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c:rich>
          </c:tx>
          <c:layout>
            <c:manualLayout>
              <c:xMode val="edge"/>
              <c:yMode val="edge"/>
              <c:x val="0.77724533493092807"/>
              <c:y val="0.9028494865841967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t" anchorCtr="0"/>
            <a:lstStyle/>
            <a:p>
              <a:pPr>
                <a:defRPr sz="800" b="1" i="0" u="none" strike="noStrike" kern="1200" baseline="0">
                  <a:solidFill>
                    <a:sysClr val="windowText" lastClr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in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endParaRPr lang="en-US"/>
          </a:p>
        </c:txPr>
        <c:crossAx val="385437024"/>
        <c:crosses val="autoZero"/>
        <c:crossBetween val="between"/>
        <c:dispUnits>
          <c:builtInUnit val="millions"/>
        </c:dispUnits>
      </c:valAx>
      <c:spPr>
        <a:noFill/>
        <a:ln w="9525">
          <a:solidFill>
            <a:schemeClr val="tx1"/>
          </a:solidFill>
        </a:ln>
        <a:effectLst/>
      </c:spPr>
    </c:plotArea>
    <c:legend>
      <c:legendPos val="b"/>
      <c:layout>
        <c:manualLayout>
          <c:xMode val="edge"/>
          <c:yMode val="edge"/>
          <c:x val="0.35199514489455319"/>
          <c:y val="0.90267003893595354"/>
          <c:w val="0.38345262031140054"/>
          <c:h val="4.762341840307338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1" i="0" u="none" strike="noStrike" kern="1200" baseline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3125050228326816E-2"/>
          <c:y val="7.5652794582117877E-2"/>
          <c:w val="0.92990250110668415"/>
          <c:h val="0.8123692973148513"/>
        </c:manualLayout>
      </c:layout>
      <c:lineChart>
        <c:grouping val="standard"/>
        <c:varyColors val="0"/>
        <c:ser>
          <c:idx val="0"/>
          <c:order val="0"/>
          <c:tx>
            <c:strRef>
              <c:f>slide13!$A$53</c:f>
              <c:strCache>
                <c:ptCount val="1"/>
                <c:pt idx="0">
                  <c:v>Wheat</c:v>
                </c:pt>
              </c:strCache>
            </c:strRef>
          </c:tx>
          <c:spPr>
            <a:ln w="9525" cap="rnd" cmpd="dbl">
              <a:solidFill>
                <a:srgbClr val="FFC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C000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slide13!$B$52:$F$52</c:f>
              <c:numCache>
                <c:formatCode>General</c:formatCode>
                <c:ptCount val="5"/>
                <c:pt idx="0">
                  <c:v>2001</c:v>
                </c:pt>
                <c:pt idx="1">
                  <c:v>2006</c:v>
                </c:pt>
                <c:pt idx="2">
                  <c:v>2011</c:v>
                </c:pt>
                <c:pt idx="3">
                  <c:v>2016</c:v>
                </c:pt>
                <c:pt idx="4">
                  <c:v>2021</c:v>
                </c:pt>
              </c:numCache>
            </c:numRef>
          </c:cat>
          <c:val>
            <c:numRef>
              <c:f>slide13!$B$53:$F$53</c:f>
              <c:numCache>
                <c:formatCode>_-* #,##0.0_-;\-* #,##0.0_-;_-* "-"??_-;_-@_-</c:formatCode>
                <c:ptCount val="5"/>
                <c:pt idx="0">
                  <c:v>30.073880740164956</c:v>
                </c:pt>
                <c:pt idx="1">
                  <c:v>27.565668678056841</c:v>
                </c:pt>
                <c:pt idx="2">
                  <c:v>26.401369337591653</c:v>
                </c:pt>
                <c:pt idx="3">
                  <c:v>25.289336490899089</c:v>
                </c:pt>
                <c:pt idx="4">
                  <c:v>25.038493318399485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309-46B5-A968-D2ACCEB3EE60}"/>
            </c:ext>
          </c:extLst>
        </c:ser>
        <c:ser>
          <c:idx val="1"/>
          <c:order val="1"/>
          <c:tx>
            <c:strRef>
              <c:f>slide13!$A$54</c:f>
              <c:strCache>
                <c:ptCount val="1"/>
                <c:pt idx="0">
                  <c:v>Oilseeds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slide13!$B$52:$F$52</c:f>
              <c:numCache>
                <c:formatCode>General</c:formatCode>
                <c:ptCount val="5"/>
                <c:pt idx="0">
                  <c:v>2001</c:v>
                </c:pt>
                <c:pt idx="1">
                  <c:v>2006</c:v>
                </c:pt>
                <c:pt idx="2">
                  <c:v>2011</c:v>
                </c:pt>
                <c:pt idx="3">
                  <c:v>2016</c:v>
                </c:pt>
                <c:pt idx="4">
                  <c:v>2021</c:v>
                </c:pt>
              </c:numCache>
            </c:numRef>
          </c:cat>
          <c:val>
            <c:numRef>
              <c:f>slide13!$B$54:$F$54</c:f>
              <c:numCache>
                <c:formatCode>_-* #,##0.0_-;\-* #,##0.0_-;_-* "-"??_-;_-@_-</c:formatCode>
                <c:ptCount val="5"/>
                <c:pt idx="0">
                  <c:v>16.425079406479242</c:v>
                </c:pt>
                <c:pt idx="1">
                  <c:v>20.762559927271926</c:v>
                </c:pt>
                <c:pt idx="2">
                  <c:v>28.938587369449881</c:v>
                </c:pt>
                <c:pt idx="3">
                  <c:v>30.307892011285769</c:v>
                </c:pt>
                <c:pt idx="4">
                  <c:v>31.334445944961804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309-46B5-A968-D2ACCEB3EE60}"/>
            </c:ext>
          </c:extLst>
        </c:ser>
        <c:ser>
          <c:idx val="2"/>
          <c:order val="2"/>
          <c:tx>
            <c:strRef>
              <c:f>slide13!$A$55</c:f>
              <c:strCache>
                <c:ptCount val="1"/>
                <c:pt idx="0">
                  <c:v>Coarse grain</c:v>
                </c:pt>
              </c:strCache>
            </c:strRef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B0F0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numRef>
              <c:f>slide13!$B$52:$F$52</c:f>
              <c:numCache>
                <c:formatCode>General</c:formatCode>
                <c:ptCount val="5"/>
                <c:pt idx="0">
                  <c:v>2001</c:v>
                </c:pt>
                <c:pt idx="1">
                  <c:v>2006</c:v>
                </c:pt>
                <c:pt idx="2">
                  <c:v>2011</c:v>
                </c:pt>
                <c:pt idx="3">
                  <c:v>2016</c:v>
                </c:pt>
                <c:pt idx="4">
                  <c:v>2021</c:v>
                </c:pt>
              </c:numCache>
            </c:numRef>
          </c:cat>
          <c:val>
            <c:numRef>
              <c:f>slide13!$B$55:$F$55</c:f>
              <c:numCache>
                <c:formatCode>_-* #,##0.0_-;\-* #,##0.0_-;_-* "-"??_-;_-@_-</c:formatCode>
                <c:ptCount val="5"/>
                <c:pt idx="0">
                  <c:v>24.089650498081919</c:v>
                </c:pt>
                <c:pt idx="1">
                  <c:v>21.817478482208571</c:v>
                </c:pt>
                <c:pt idx="2">
                  <c:v>17.909134643432058</c:v>
                </c:pt>
                <c:pt idx="3">
                  <c:v>16.732873116186106</c:v>
                </c:pt>
                <c:pt idx="4">
                  <c:v>19.088407395823385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309-46B5-A968-D2ACCEB3EE60}"/>
            </c:ext>
          </c:extLst>
        </c:ser>
        <c:ser>
          <c:idx val="3"/>
          <c:order val="3"/>
          <c:tx>
            <c:strRef>
              <c:f>slide13!$A$56</c:f>
              <c:strCache>
                <c:ptCount val="1"/>
                <c:pt idx="0">
                  <c:v>Pulses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numRef>
              <c:f>slide13!$B$52:$F$52</c:f>
              <c:numCache>
                <c:formatCode>General</c:formatCode>
                <c:ptCount val="5"/>
                <c:pt idx="0">
                  <c:v>2001</c:v>
                </c:pt>
                <c:pt idx="1">
                  <c:v>2006</c:v>
                </c:pt>
                <c:pt idx="2">
                  <c:v>2011</c:v>
                </c:pt>
                <c:pt idx="3">
                  <c:v>2016</c:v>
                </c:pt>
                <c:pt idx="4">
                  <c:v>2021</c:v>
                </c:pt>
              </c:numCache>
            </c:numRef>
          </c:cat>
          <c:val>
            <c:numRef>
              <c:f>slide13!$B$56:$F$56</c:f>
              <c:numCache>
                <c:formatCode>_-* #,##0.0_-;\-* #,##0.0_-;_-* "-"??_-;_-@_-</c:formatCode>
                <c:ptCount val="5"/>
                <c:pt idx="0">
                  <c:v>7.4968898981878223</c:v>
                </c:pt>
                <c:pt idx="1">
                  <c:v>5.8965876214527233</c:v>
                </c:pt>
                <c:pt idx="2">
                  <c:v>6.1537109490745996</c:v>
                </c:pt>
                <c:pt idx="3">
                  <c:v>11.349853100938812</c:v>
                </c:pt>
                <c:pt idx="4">
                  <c:v>9.3655866278393543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8309-46B5-A968-D2ACCEB3EE60}"/>
            </c:ext>
          </c:extLst>
        </c:ser>
        <c:ser>
          <c:idx val="4"/>
          <c:order val="4"/>
          <c:tx>
            <c:strRef>
              <c:f>slide13!$A$57</c:f>
              <c:strCache>
                <c:ptCount val="1"/>
                <c:pt idx="0">
                  <c:v>Hay</c:v>
                </c:pt>
              </c:strCache>
            </c:strRef>
          </c:tx>
          <c:spPr>
            <a:ln w="28575" cap="rnd">
              <a:solidFill>
                <a:srgbClr val="7030A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7030A0"/>
              </a:solidFill>
              <a:ln w="9525">
                <a:solidFill>
                  <a:schemeClr val="accent5"/>
                </a:solidFill>
              </a:ln>
              <a:effectLst/>
            </c:spPr>
          </c:marker>
          <c:cat>
            <c:numRef>
              <c:f>slide13!$B$52:$F$52</c:f>
              <c:numCache>
                <c:formatCode>General</c:formatCode>
                <c:ptCount val="5"/>
                <c:pt idx="0">
                  <c:v>2001</c:v>
                </c:pt>
                <c:pt idx="1">
                  <c:v>2006</c:v>
                </c:pt>
                <c:pt idx="2">
                  <c:v>2011</c:v>
                </c:pt>
                <c:pt idx="3">
                  <c:v>2016</c:v>
                </c:pt>
                <c:pt idx="4">
                  <c:v>2021</c:v>
                </c:pt>
              </c:numCache>
            </c:numRef>
          </c:cat>
          <c:val>
            <c:numRef>
              <c:f>slide13!$B$57:$F$57</c:f>
              <c:numCache>
                <c:formatCode>_-* #,##0.0_-;\-* #,##0.0_-;_-* "-"??_-;_-@_-</c:formatCode>
                <c:ptCount val="5"/>
                <c:pt idx="0">
                  <c:v>20.254508424722324</c:v>
                </c:pt>
                <c:pt idx="1">
                  <c:v>22.370083213498006</c:v>
                </c:pt>
                <c:pt idx="2">
                  <c:v>19.554225518194372</c:v>
                </c:pt>
                <c:pt idx="3">
                  <c:v>15.244834987831851</c:v>
                </c:pt>
                <c:pt idx="4">
                  <c:v>13.934147487602862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8309-46B5-A968-D2ACCEB3EE60}"/>
            </c:ext>
          </c:extLst>
        </c:ser>
        <c:ser>
          <c:idx val="5"/>
          <c:order val="5"/>
          <c:tx>
            <c:strRef>
              <c:f>slide13!$A$58</c:f>
              <c:strCache>
                <c:ptCount val="1"/>
                <c:pt idx="0">
                  <c:v>Other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cat>
            <c:numRef>
              <c:f>slide13!$B$52:$F$52</c:f>
              <c:numCache>
                <c:formatCode>General</c:formatCode>
                <c:ptCount val="5"/>
                <c:pt idx="0">
                  <c:v>2001</c:v>
                </c:pt>
                <c:pt idx="1">
                  <c:v>2006</c:v>
                </c:pt>
                <c:pt idx="2">
                  <c:v>2011</c:v>
                </c:pt>
                <c:pt idx="3">
                  <c:v>2016</c:v>
                </c:pt>
                <c:pt idx="4">
                  <c:v>2021</c:v>
                </c:pt>
              </c:numCache>
            </c:numRef>
          </c:cat>
          <c:val>
            <c:numRef>
              <c:f>slide13!$B$58:$F$58</c:f>
              <c:numCache>
                <c:formatCode>_-* #,##0.0_-;\-* #,##0.0_-;_-* "-"??_-;_-@_-</c:formatCode>
                <c:ptCount val="5"/>
                <c:pt idx="0">
                  <c:v>1.6599910323637401</c:v>
                </c:pt>
                <c:pt idx="1">
                  <c:v>1.5876220775119305</c:v>
                </c:pt>
                <c:pt idx="2">
                  <c:v>1.0429721822574347</c:v>
                </c:pt>
                <c:pt idx="3">
                  <c:v>1.0752102928583716</c:v>
                </c:pt>
                <c:pt idx="4">
                  <c:v>1.2389192253731078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8309-46B5-A968-D2ACCEB3EE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85444080"/>
        <c:axId val="385438984"/>
      </c:lineChart>
      <c:catAx>
        <c:axId val="385444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endParaRPr lang="en-US"/>
          </a:p>
        </c:txPr>
        <c:crossAx val="385438984"/>
        <c:crosses val="autoZero"/>
        <c:auto val="1"/>
        <c:lblAlgn val="ctr"/>
        <c:lblOffset val="100"/>
        <c:noMultiLvlLbl val="0"/>
      </c:catAx>
      <c:valAx>
        <c:axId val="385438984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0" spcFirstLastPara="1" vertOverflow="ellipsis" wrap="square" anchor="t" anchorCtr="0"/>
              <a:lstStyle/>
              <a:p>
                <a:pPr>
                  <a:defRPr sz="800" b="1" i="0" u="none" strike="noStrike" kern="1200" baseline="0">
                    <a:solidFill>
                      <a:sysClr val="windowText" lastClr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</a:defRPr>
                </a:pPr>
                <a:r>
                  <a:rPr lang="en-CA" sz="800" b="1">
                    <a:solidFill>
                      <a:sysClr val="windowText" lastClr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percent of field crop area</a:t>
                </a:r>
              </a:p>
            </c:rich>
          </c:tx>
          <c:layout>
            <c:manualLayout>
              <c:xMode val="edge"/>
              <c:yMode val="edge"/>
              <c:x val="3.0503104780307767E-4"/>
              <c:y val="0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t" anchorCtr="0"/>
            <a:lstStyle/>
            <a:p>
              <a:pPr>
                <a:defRPr sz="800" b="1" i="0" u="none" strike="noStrike" kern="1200" baseline="0">
                  <a:solidFill>
                    <a:sysClr val="windowText" lastClr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in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endParaRPr lang="en-US"/>
          </a:p>
        </c:txPr>
        <c:crossAx val="385444080"/>
        <c:crosses val="autoZero"/>
        <c:crossBetween val="between"/>
      </c:valAx>
      <c:spPr>
        <a:noFill/>
        <a:ln w="9525">
          <a:solidFill>
            <a:schemeClr val="tx1"/>
          </a:solidFill>
        </a:ln>
        <a:effectLst/>
      </c:spPr>
    </c:plotArea>
    <c:legend>
      <c:legendPos val="b"/>
      <c:layout>
        <c:manualLayout>
          <c:xMode val="edge"/>
          <c:yMode val="edge"/>
          <c:x val="0.16880948240229154"/>
          <c:y val="0.94447435442375505"/>
          <c:w val="0.66238103519541691"/>
          <c:h val="5.552564557624497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249179343045341E-2"/>
          <c:y val="9.9084115901942854E-2"/>
          <c:w val="0.90576898596122346"/>
          <c:h val="0.78247076056002918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slide15!$B$2</c:f>
              <c:strCache>
                <c:ptCount val="1"/>
                <c:pt idx="0">
                  <c:v>Total number of cattle and calves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numRef>
              <c:f>slide15!$A$3:$A$16</c:f>
              <c:numCache>
                <c:formatCode>General</c:formatCode>
                <c:ptCount val="14"/>
                <c:pt idx="0">
                  <c:v>1956</c:v>
                </c:pt>
                <c:pt idx="1">
                  <c:v>1961</c:v>
                </c:pt>
                <c:pt idx="2">
                  <c:v>1966</c:v>
                </c:pt>
                <c:pt idx="3">
                  <c:v>1971</c:v>
                </c:pt>
                <c:pt idx="4">
                  <c:v>1976</c:v>
                </c:pt>
                <c:pt idx="5">
                  <c:v>1981</c:v>
                </c:pt>
                <c:pt idx="6">
                  <c:v>1986</c:v>
                </c:pt>
                <c:pt idx="7">
                  <c:v>1991</c:v>
                </c:pt>
                <c:pt idx="8">
                  <c:v>1996</c:v>
                </c:pt>
                <c:pt idx="9">
                  <c:v>2001</c:v>
                </c:pt>
                <c:pt idx="10">
                  <c:v>2006</c:v>
                </c:pt>
                <c:pt idx="11">
                  <c:v>2011</c:v>
                </c:pt>
                <c:pt idx="12">
                  <c:v>2016</c:v>
                </c:pt>
                <c:pt idx="13">
                  <c:v>2021</c:v>
                </c:pt>
              </c:numCache>
            </c:numRef>
          </c:cat>
          <c:val>
            <c:numRef>
              <c:f>slide15!$B$3:$B$16</c:f>
              <c:numCache>
                <c:formatCode>#,##0</c:formatCode>
                <c:ptCount val="14"/>
                <c:pt idx="0">
                  <c:v>11019286</c:v>
                </c:pt>
                <c:pt idx="1">
                  <c:v>11940978</c:v>
                </c:pt>
                <c:pt idx="2">
                  <c:v>12887388</c:v>
                </c:pt>
                <c:pt idx="3">
                  <c:v>13277997</c:v>
                </c:pt>
                <c:pt idx="4">
                  <c:v>15131722</c:v>
                </c:pt>
                <c:pt idx="5">
                  <c:v>13501904</c:v>
                </c:pt>
                <c:pt idx="6">
                  <c:v>11997608</c:v>
                </c:pt>
                <c:pt idx="7">
                  <c:v>12972038</c:v>
                </c:pt>
                <c:pt idx="8">
                  <c:v>14893034</c:v>
                </c:pt>
                <c:pt idx="9">
                  <c:v>15551449</c:v>
                </c:pt>
                <c:pt idx="10">
                  <c:v>15773527</c:v>
                </c:pt>
                <c:pt idx="11">
                  <c:v>12789965</c:v>
                </c:pt>
                <c:pt idx="12">
                  <c:v>12530730</c:v>
                </c:pt>
                <c:pt idx="13">
                  <c:v>12640089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0F7-4BCA-A030-E86D47CBC7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420775024"/>
        <c:axId val="420777768"/>
      </c:barChart>
      <c:lineChart>
        <c:grouping val="standard"/>
        <c:varyColors val="0"/>
        <c:ser>
          <c:idx val="0"/>
          <c:order val="1"/>
          <c:tx>
            <c:strRef>
              <c:f>slide15!$C$2</c:f>
              <c:strCache>
                <c:ptCount val="1"/>
                <c:pt idx="0">
                  <c:v>Number of farms reporting cattle and calves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slide15!$A$3:$A$16</c:f>
              <c:numCache>
                <c:formatCode>General</c:formatCode>
                <c:ptCount val="14"/>
                <c:pt idx="0">
                  <c:v>1956</c:v>
                </c:pt>
                <c:pt idx="1">
                  <c:v>1961</c:v>
                </c:pt>
                <c:pt idx="2">
                  <c:v>1966</c:v>
                </c:pt>
                <c:pt idx="3">
                  <c:v>1971</c:v>
                </c:pt>
                <c:pt idx="4">
                  <c:v>1976</c:v>
                </c:pt>
                <c:pt idx="5">
                  <c:v>1981</c:v>
                </c:pt>
                <c:pt idx="6">
                  <c:v>1986</c:v>
                </c:pt>
                <c:pt idx="7">
                  <c:v>1991</c:v>
                </c:pt>
                <c:pt idx="8">
                  <c:v>1996</c:v>
                </c:pt>
                <c:pt idx="9">
                  <c:v>2001</c:v>
                </c:pt>
                <c:pt idx="10">
                  <c:v>2006</c:v>
                </c:pt>
                <c:pt idx="11">
                  <c:v>2011</c:v>
                </c:pt>
                <c:pt idx="12">
                  <c:v>2016</c:v>
                </c:pt>
                <c:pt idx="13">
                  <c:v>2021</c:v>
                </c:pt>
              </c:numCache>
            </c:numRef>
          </c:cat>
          <c:val>
            <c:numRef>
              <c:f>slide15!$C$3:$C$16</c:f>
              <c:numCache>
                <c:formatCode>#,##0</c:formatCode>
                <c:ptCount val="14"/>
                <c:pt idx="0">
                  <c:v>452480</c:v>
                </c:pt>
                <c:pt idx="1">
                  <c:v>375049</c:v>
                </c:pt>
                <c:pt idx="2">
                  <c:v>313735</c:v>
                </c:pt>
                <c:pt idx="3">
                  <c:v>248751</c:v>
                </c:pt>
                <c:pt idx="4">
                  <c:v>225253</c:v>
                </c:pt>
                <c:pt idx="5">
                  <c:v>185073</c:v>
                </c:pt>
                <c:pt idx="6">
                  <c:v>155945</c:v>
                </c:pt>
                <c:pt idx="7">
                  <c:v>145747</c:v>
                </c:pt>
                <c:pt idx="8">
                  <c:v>142157</c:v>
                </c:pt>
                <c:pt idx="9">
                  <c:v>122066</c:v>
                </c:pt>
                <c:pt idx="10">
                  <c:v>109901</c:v>
                </c:pt>
                <c:pt idx="11">
                  <c:v>85890</c:v>
                </c:pt>
                <c:pt idx="12">
                  <c:v>75307</c:v>
                </c:pt>
                <c:pt idx="13">
                  <c:v>74148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0F7-4BCA-A030-E86D47CBC7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20771104"/>
        <c:axId val="420776984"/>
      </c:lineChart>
      <c:catAx>
        <c:axId val="42077502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</a:defRPr>
                </a:pPr>
                <a:r>
                  <a:rPr lang="en-CA" sz="800"/>
                  <a:t>number</a:t>
                </a:r>
                <a:r>
                  <a:rPr lang="en-CA" sz="800" baseline="0"/>
                  <a:t> of head (millions)</a:t>
                </a:r>
                <a:endParaRPr lang="en-CA" sz="800"/>
              </a:p>
            </c:rich>
          </c:tx>
          <c:layout>
            <c:manualLayout>
              <c:xMode val="edge"/>
              <c:yMode val="edge"/>
              <c:x val="7.6527942447776316E-4"/>
              <c:y val="3.1672114223264612E-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endParaRPr lang="en-US"/>
          </a:p>
        </c:txPr>
        <c:crossAx val="420777768"/>
        <c:crosses val="autoZero"/>
        <c:auto val="1"/>
        <c:lblAlgn val="ctr"/>
        <c:lblOffset val="100"/>
        <c:noMultiLvlLbl val="0"/>
      </c:catAx>
      <c:valAx>
        <c:axId val="420777768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endParaRPr lang="en-US"/>
          </a:p>
        </c:txPr>
        <c:crossAx val="420775024"/>
        <c:crosses val="autoZero"/>
        <c:crossBetween val="between"/>
        <c:dispUnits>
          <c:builtInUnit val="millions"/>
        </c:dispUnits>
      </c:valAx>
      <c:valAx>
        <c:axId val="420776984"/>
        <c:scaling>
          <c:orientation val="minMax"/>
        </c:scaling>
        <c:delete val="0"/>
        <c:axPos val="r"/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endParaRPr lang="en-US"/>
          </a:p>
        </c:txPr>
        <c:crossAx val="420771104"/>
        <c:crosses val="max"/>
        <c:crossBetween val="between"/>
        <c:dispUnits>
          <c:builtInUnit val="thousands"/>
          <c:dispUnitsLbl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</a:defRPr>
                </a:pPr>
                <a:endParaRPr lang="en-US"/>
              </a:p>
            </c:txPr>
          </c:dispUnitsLbl>
        </c:dispUnits>
      </c:valAx>
      <c:catAx>
        <c:axId val="420771104"/>
        <c:scaling>
          <c:orientation val="minMax"/>
        </c:scaling>
        <c:delete val="1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</a:defRPr>
                </a:pPr>
                <a:r>
                  <a:rPr lang="en-CA" sz="800"/>
                  <a:t>number</a:t>
                </a:r>
                <a:r>
                  <a:rPr lang="en-CA" sz="800" baseline="0"/>
                  <a:t> of farms (thousands)</a:t>
                </a:r>
                <a:endParaRPr lang="en-CA" sz="800"/>
              </a:p>
            </c:rich>
          </c:tx>
          <c:layout>
            <c:manualLayout>
              <c:xMode val="edge"/>
              <c:yMode val="edge"/>
              <c:x val="0.74673666674790651"/>
              <c:y val="3.167211422326446E-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crossAx val="420776984"/>
        <c:crosses val="autoZero"/>
        <c:auto val="1"/>
        <c:lblAlgn val="ctr"/>
        <c:lblOffset val="100"/>
        <c:noMultiLvlLbl val="0"/>
      </c:catAx>
      <c:spPr>
        <a:noFill/>
        <a:ln>
          <a:solidFill>
            <a:sysClr val="windowText" lastClr="000000"/>
          </a:solidFill>
        </a:ln>
        <a:effectLst/>
      </c:spPr>
    </c:plotArea>
    <c:legend>
      <c:legendPos val="b"/>
      <c:layout>
        <c:manualLayout>
          <c:xMode val="edge"/>
          <c:yMode val="edge"/>
          <c:x val="6.613057920670716E-2"/>
          <c:y val="0.94997590439185298"/>
          <c:w val="0.89999994865200383"/>
          <c:h val="5.002395269049421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 b="1">
          <a:latin typeface="Verdana" panose="020B0604030504040204" pitchFamily="34" charset="0"/>
          <a:ea typeface="Verdana" panose="020B0604030504040204" pitchFamily="34" charset="0"/>
        </a:defRPr>
      </a:pPr>
      <a:endParaRPr lang="en-US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249179343045341E-2"/>
          <c:y val="9.9084115901942854E-2"/>
          <c:w val="0.90576898596122346"/>
          <c:h val="0.78247076056002918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slide16!$B$2</c:f>
              <c:strCache>
                <c:ptCount val="1"/>
                <c:pt idx="0">
                  <c:v>Total number of hogs and pigs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numRef>
              <c:f>slide16!$A$3:$A$16</c:f>
              <c:numCache>
                <c:formatCode>General</c:formatCode>
                <c:ptCount val="14"/>
                <c:pt idx="0">
                  <c:v>1956</c:v>
                </c:pt>
                <c:pt idx="1">
                  <c:v>1961</c:v>
                </c:pt>
                <c:pt idx="2">
                  <c:v>1966</c:v>
                </c:pt>
                <c:pt idx="3">
                  <c:v>1971</c:v>
                </c:pt>
                <c:pt idx="4">
                  <c:v>1976</c:v>
                </c:pt>
                <c:pt idx="5">
                  <c:v>1981</c:v>
                </c:pt>
                <c:pt idx="6">
                  <c:v>1986</c:v>
                </c:pt>
                <c:pt idx="7">
                  <c:v>1991</c:v>
                </c:pt>
                <c:pt idx="8">
                  <c:v>1996</c:v>
                </c:pt>
                <c:pt idx="9">
                  <c:v>2001</c:v>
                </c:pt>
                <c:pt idx="10">
                  <c:v>2006</c:v>
                </c:pt>
                <c:pt idx="11">
                  <c:v>2011</c:v>
                </c:pt>
                <c:pt idx="12">
                  <c:v>2016</c:v>
                </c:pt>
                <c:pt idx="13">
                  <c:v>2021</c:v>
                </c:pt>
              </c:numCache>
            </c:numRef>
          </c:cat>
          <c:val>
            <c:numRef>
              <c:f>slide16!$B$3:$B$16</c:f>
              <c:numCache>
                <c:formatCode>#,##0</c:formatCode>
                <c:ptCount val="14"/>
                <c:pt idx="0">
                  <c:v>4732701</c:v>
                </c:pt>
                <c:pt idx="1">
                  <c:v>5332734</c:v>
                </c:pt>
                <c:pt idx="2">
                  <c:v>5408580</c:v>
                </c:pt>
                <c:pt idx="3">
                  <c:v>8106923</c:v>
                </c:pt>
                <c:pt idx="4">
                  <c:v>5789676</c:v>
                </c:pt>
                <c:pt idx="5">
                  <c:v>9875065</c:v>
                </c:pt>
                <c:pt idx="6">
                  <c:v>9756569</c:v>
                </c:pt>
                <c:pt idx="7">
                  <c:v>10216083</c:v>
                </c:pt>
                <c:pt idx="8">
                  <c:v>11040462</c:v>
                </c:pt>
                <c:pt idx="9">
                  <c:v>13958772</c:v>
                </c:pt>
                <c:pt idx="10">
                  <c:v>15043132</c:v>
                </c:pt>
                <c:pt idx="11">
                  <c:v>12679104</c:v>
                </c:pt>
                <c:pt idx="12">
                  <c:v>14091503</c:v>
                </c:pt>
                <c:pt idx="13">
                  <c:v>14568669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1D2-4700-ACCD-51FD615509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420775808"/>
        <c:axId val="420775416"/>
      </c:barChart>
      <c:lineChart>
        <c:grouping val="standard"/>
        <c:varyColors val="0"/>
        <c:ser>
          <c:idx val="0"/>
          <c:order val="1"/>
          <c:tx>
            <c:strRef>
              <c:f>slide16!$C$2</c:f>
              <c:strCache>
                <c:ptCount val="1"/>
                <c:pt idx="0">
                  <c:v>Number of farms reporting hogs and pigs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slide16!$A$3:$A$16</c:f>
              <c:numCache>
                <c:formatCode>General</c:formatCode>
                <c:ptCount val="14"/>
                <c:pt idx="0">
                  <c:v>1956</c:v>
                </c:pt>
                <c:pt idx="1">
                  <c:v>1961</c:v>
                </c:pt>
                <c:pt idx="2">
                  <c:v>1966</c:v>
                </c:pt>
                <c:pt idx="3">
                  <c:v>1971</c:v>
                </c:pt>
                <c:pt idx="4">
                  <c:v>1976</c:v>
                </c:pt>
                <c:pt idx="5">
                  <c:v>1981</c:v>
                </c:pt>
                <c:pt idx="6">
                  <c:v>1986</c:v>
                </c:pt>
                <c:pt idx="7">
                  <c:v>1991</c:v>
                </c:pt>
                <c:pt idx="8">
                  <c:v>1996</c:v>
                </c:pt>
                <c:pt idx="9">
                  <c:v>2001</c:v>
                </c:pt>
                <c:pt idx="10">
                  <c:v>2006</c:v>
                </c:pt>
                <c:pt idx="11">
                  <c:v>2011</c:v>
                </c:pt>
                <c:pt idx="12">
                  <c:v>2016</c:v>
                </c:pt>
                <c:pt idx="13">
                  <c:v>2021</c:v>
                </c:pt>
              </c:numCache>
            </c:numRef>
          </c:cat>
          <c:val>
            <c:numRef>
              <c:f>slide16!$C$3:$C$16</c:f>
              <c:numCache>
                <c:formatCode>#,##0</c:formatCode>
                <c:ptCount val="14"/>
                <c:pt idx="0">
                  <c:v>287353</c:v>
                </c:pt>
                <c:pt idx="1">
                  <c:v>223401</c:v>
                </c:pt>
                <c:pt idx="2">
                  <c:v>154328</c:v>
                </c:pt>
                <c:pt idx="3">
                  <c:v>122479</c:v>
                </c:pt>
                <c:pt idx="4">
                  <c:v>63602</c:v>
                </c:pt>
                <c:pt idx="5">
                  <c:v>55765</c:v>
                </c:pt>
                <c:pt idx="6">
                  <c:v>36472</c:v>
                </c:pt>
                <c:pt idx="7">
                  <c:v>29592</c:v>
                </c:pt>
                <c:pt idx="8">
                  <c:v>21105</c:v>
                </c:pt>
                <c:pt idx="9">
                  <c:v>15472</c:v>
                </c:pt>
                <c:pt idx="10">
                  <c:v>11497</c:v>
                </c:pt>
                <c:pt idx="11">
                  <c:v>7371</c:v>
                </c:pt>
                <c:pt idx="12">
                  <c:v>8402</c:v>
                </c:pt>
                <c:pt idx="13">
                  <c:v>7423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1D2-4700-ACCD-51FD615509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20772280"/>
        <c:axId val="420771888"/>
      </c:lineChart>
      <c:catAx>
        <c:axId val="42077580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</a:defRPr>
                </a:pPr>
                <a:r>
                  <a:rPr lang="en-CA" sz="800"/>
                  <a:t>number</a:t>
                </a:r>
                <a:r>
                  <a:rPr lang="en-CA" sz="800" baseline="0"/>
                  <a:t> of head (millions)</a:t>
                </a:r>
                <a:endParaRPr lang="en-CA" sz="800"/>
              </a:p>
            </c:rich>
          </c:tx>
          <c:layout>
            <c:manualLayout>
              <c:xMode val="edge"/>
              <c:yMode val="edge"/>
              <c:x val="7.6527942447776316E-4"/>
              <c:y val="3.1672114223264612E-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endParaRPr lang="en-US"/>
          </a:p>
        </c:txPr>
        <c:crossAx val="420775416"/>
        <c:crosses val="autoZero"/>
        <c:auto val="1"/>
        <c:lblAlgn val="ctr"/>
        <c:lblOffset val="100"/>
        <c:noMultiLvlLbl val="0"/>
      </c:catAx>
      <c:valAx>
        <c:axId val="420775416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endParaRPr lang="en-US"/>
          </a:p>
        </c:txPr>
        <c:crossAx val="420775808"/>
        <c:crosses val="autoZero"/>
        <c:crossBetween val="between"/>
        <c:dispUnits>
          <c:builtInUnit val="millions"/>
        </c:dispUnits>
      </c:valAx>
      <c:valAx>
        <c:axId val="420771888"/>
        <c:scaling>
          <c:orientation val="minMax"/>
        </c:scaling>
        <c:delete val="0"/>
        <c:axPos val="r"/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endParaRPr lang="en-US"/>
          </a:p>
        </c:txPr>
        <c:crossAx val="420772280"/>
        <c:crosses val="max"/>
        <c:crossBetween val="between"/>
        <c:dispUnits>
          <c:builtInUnit val="thousands"/>
          <c:dispUnitsLbl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</a:defRPr>
                </a:pPr>
                <a:endParaRPr lang="en-US"/>
              </a:p>
            </c:txPr>
          </c:dispUnitsLbl>
        </c:dispUnits>
      </c:valAx>
      <c:catAx>
        <c:axId val="420772280"/>
        <c:scaling>
          <c:orientation val="minMax"/>
        </c:scaling>
        <c:delete val="1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</a:defRPr>
                </a:pPr>
                <a:r>
                  <a:rPr lang="en-CA" sz="800"/>
                  <a:t>number</a:t>
                </a:r>
                <a:r>
                  <a:rPr lang="en-CA" sz="800" baseline="0"/>
                  <a:t> of farms (thousands)</a:t>
                </a:r>
                <a:endParaRPr lang="en-CA" sz="800"/>
              </a:p>
            </c:rich>
          </c:tx>
          <c:layout>
            <c:manualLayout>
              <c:xMode val="edge"/>
              <c:yMode val="edge"/>
              <c:x val="0.74673666674790651"/>
              <c:y val="3.167211422326446E-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crossAx val="420771888"/>
        <c:crosses val="autoZero"/>
        <c:auto val="1"/>
        <c:lblAlgn val="ctr"/>
        <c:lblOffset val="100"/>
        <c:noMultiLvlLbl val="0"/>
      </c:catAx>
      <c:spPr>
        <a:noFill/>
        <a:ln>
          <a:solidFill>
            <a:sysClr val="windowText" lastClr="000000"/>
          </a:solidFill>
        </a:ln>
        <a:effectLst/>
      </c:spPr>
    </c:plotArea>
    <c:legend>
      <c:legendPos val="b"/>
      <c:layout>
        <c:manualLayout>
          <c:xMode val="edge"/>
          <c:yMode val="edge"/>
          <c:x val="6.613057920670716E-2"/>
          <c:y val="0.94997590439185298"/>
          <c:w val="0.86773884158658565"/>
          <c:h val="5.00240956081469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100" b="1">
          <a:latin typeface="Verdana" panose="020B0604030504040204" pitchFamily="34" charset="0"/>
          <a:ea typeface="Verdana" panose="020B0604030504040204" pitchFamily="34" charset="0"/>
        </a:defRPr>
      </a:pPr>
      <a:endParaRPr lang="en-US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4637118193891096E-2"/>
          <c:y val="9.2837362299490564E-2"/>
          <c:w val="0.92990250110668415"/>
          <c:h val="0.7379026772495909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'slide 17'!$D$29</c:f>
              <c:strCache>
                <c:ptCount val="1"/>
                <c:pt idx="0">
                  <c:v>Fruits, berries and nuts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tx1"/>
              </a:solidFill>
            </a:ln>
            <a:effectLst/>
          </c:spPr>
          <c:invertIfNegative val="0"/>
          <c:cat>
            <c:numRef>
              <c:f>'slide 17'!$A$30:$A$39</c:f>
              <c:numCache>
                <c:formatCode>General</c:formatCode>
                <c:ptCount val="10"/>
                <c:pt idx="0">
                  <c:v>1976</c:v>
                </c:pt>
                <c:pt idx="1">
                  <c:v>1981</c:v>
                </c:pt>
                <c:pt idx="2">
                  <c:v>1986</c:v>
                </c:pt>
                <c:pt idx="3">
                  <c:v>1991</c:v>
                </c:pt>
                <c:pt idx="4">
                  <c:v>1996</c:v>
                </c:pt>
                <c:pt idx="5">
                  <c:v>2001</c:v>
                </c:pt>
                <c:pt idx="6">
                  <c:v>2006</c:v>
                </c:pt>
                <c:pt idx="7">
                  <c:v>2011</c:v>
                </c:pt>
                <c:pt idx="8">
                  <c:v>2016</c:v>
                </c:pt>
                <c:pt idx="9">
                  <c:v>2021</c:v>
                </c:pt>
              </c:numCache>
            </c:numRef>
          </c:cat>
          <c:val>
            <c:numRef>
              <c:f>'slide 17'!$D$30:$D$39</c:f>
              <c:numCache>
                <c:formatCode>#,##0</c:formatCode>
                <c:ptCount val="10"/>
                <c:pt idx="0">
                  <c:v>192822</c:v>
                </c:pt>
                <c:pt idx="1">
                  <c:v>192701</c:v>
                </c:pt>
                <c:pt idx="2">
                  <c:v>215765</c:v>
                </c:pt>
                <c:pt idx="3">
                  <c:v>226417</c:v>
                </c:pt>
                <c:pt idx="4">
                  <c:v>245107</c:v>
                </c:pt>
                <c:pt idx="5">
                  <c:v>258236</c:v>
                </c:pt>
                <c:pt idx="6">
                  <c:v>271987</c:v>
                </c:pt>
                <c:pt idx="7">
                  <c:v>311636</c:v>
                </c:pt>
                <c:pt idx="8">
                  <c:v>332812</c:v>
                </c:pt>
                <c:pt idx="9">
                  <c:v>334182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6D4-4750-AD7C-C00C95629E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385444472"/>
        <c:axId val="385439376"/>
      </c:barChart>
      <c:catAx>
        <c:axId val="385444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endParaRPr lang="en-US"/>
          </a:p>
        </c:txPr>
        <c:crossAx val="385439376"/>
        <c:crosses val="autoZero"/>
        <c:auto val="1"/>
        <c:lblAlgn val="ctr"/>
        <c:lblOffset val="100"/>
        <c:noMultiLvlLbl val="0"/>
      </c:catAx>
      <c:valAx>
        <c:axId val="385439376"/>
        <c:scaling>
          <c:orientation val="minMax"/>
          <c:max val="350000"/>
          <c:min val="0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0" spcFirstLastPara="1" vertOverflow="ellipsis" wrap="square" anchor="t" anchorCtr="0"/>
              <a:lstStyle/>
              <a:p>
                <a:pPr>
                  <a:defRPr sz="800" b="1" i="0" u="none" strike="noStrike" kern="1200" baseline="0">
                    <a:solidFill>
                      <a:sysClr val="windowText" lastClr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</a:defRPr>
                </a:pPr>
                <a:r>
                  <a:rPr lang="en-CA" sz="800" b="1">
                    <a:solidFill>
                      <a:sysClr val="windowText" lastClr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acres</a:t>
                </a:r>
                <a:r>
                  <a:rPr lang="en-CA" sz="800" b="1" baseline="0">
                    <a:solidFill>
                      <a:sysClr val="windowText" lastClr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 (thousands)</a:t>
                </a:r>
                <a:endParaRPr lang="en-CA" sz="800" b="1">
                  <a:solidFill>
                    <a:sysClr val="windowText" lastClr="000000"/>
                  </a:solidFill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c:rich>
          </c:tx>
          <c:layout>
            <c:manualLayout>
              <c:xMode val="edge"/>
              <c:yMode val="edge"/>
              <c:x val="3.0503104780307767E-4"/>
              <c:y val="0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t" anchorCtr="0"/>
            <a:lstStyle/>
            <a:p>
              <a:pPr>
                <a:defRPr sz="800" b="1" i="0" u="none" strike="noStrike" kern="1200" baseline="0">
                  <a:solidFill>
                    <a:sysClr val="windowText" lastClr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in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endParaRPr lang="en-US"/>
          </a:p>
        </c:txPr>
        <c:crossAx val="385444472"/>
        <c:crosses val="autoZero"/>
        <c:crossBetween val="between"/>
        <c:majorUnit val="50000"/>
        <c:dispUnits>
          <c:builtInUnit val="thousands"/>
        </c:dispUnits>
      </c:valAx>
      <c:spPr>
        <a:noFill/>
        <a:ln w="9525">
          <a:solidFill>
            <a:schemeClr val="tx1"/>
          </a:solidFill>
        </a:ln>
        <a:effectLst/>
      </c:spPr>
    </c:plotArea>
    <c:legend>
      <c:legendPos val="b"/>
      <c:layout>
        <c:manualLayout>
          <c:xMode val="edge"/>
          <c:yMode val="edge"/>
          <c:x val="0.35199514489455319"/>
          <c:y val="0.90267003893595354"/>
          <c:w val="0.34695626757247316"/>
          <c:h val="4.291560218435554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1" i="0" u="none" strike="noStrike" kern="1200" baseline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249179433956106E-2"/>
          <c:y val="7.2839274573875415E-2"/>
          <c:w val="0.90576898596122346"/>
          <c:h val="0.78247076056002918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'slide 22'!$B$1</c:f>
              <c:strCache>
                <c:ptCount val="1"/>
                <c:pt idx="0">
                  <c:v>Percent of number of farms</c:v>
                </c:pt>
              </c:strCache>
            </c:strRef>
          </c:tx>
          <c:spPr>
            <a:solidFill>
              <a:srgbClr val="99CCFF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strRef>
              <c:f>'slide 22'!$A$2:$A$11</c:f>
              <c:strCache>
                <c:ptCount val="9"/>
                <c:pt idx="0">
                  <c:v>$1 to $9,999</c:v>
                </c:pt>
                <c:pt idx="1">
                  <c:v>$10,000 to $24,999</c:v>
                </c:pt>
                <c:pt idx="2">
                  <c:v>$25,000 to $49,999</c:v>
                </c:pt>
                <c:pt idx="3">
                  <c:v>$50,000 to $99,999</c:v>
                </c:pt>
                <c:pt idx="4">
                  <c:v>$100,000 to $249,999</c:v>
                </c:pt>
                <c:pt idx="5">
                  <c:v>$250,000 to $499,999</c:v>
                </c:pt>
                <c:pt idx="6">
                  <c:v>$500,000 to $999,999</c:v>
                </c:pt>
                <c:pt idx="7">
                  <c:v>$1M to less than $2M</c:v>
                </c:pt>
                <c:pt idx="8">
                  <c:v>$2M and over</c:v>
                </c:pt>
              </c:strCache>
            </c:strRef>
          </c:cat>
          <c:val>
            <c:numRef>
              <c:f>'slide 22'!$B$2:$B$11</c:f>
              <c:numCache>
                <c:formatCode>#,##0.0</c:formatCode>
                <c:ptCount val="9"/>
                <c:pt idx="0">
                  <c:v>15.6</c:v>
                </c:pt>
                <c:pt idx="1">
                  <c:v>13.5</c:v>
                </c:pt>
                <c:pt idx="2">
                  <c:v>12.1</c:v>
                </c:pt>
                <c:pt idx="3">
                  <c:v>12.7</c:v>
                </c:pt>
                <c:pt idx="4">
                  <c:v>15.5</c:v>
                </c:pt>
                <c:pt idx="5">
                  <c:v>10.8</c:v>
                </c:pt>
                <c:pt idx="6">
                  <c:v>9.5</c:v>
                </c:pt>
                <c:pt idx="7">
                  <c:v>6.1</c:v>
                </c:pt>
                <c:pt idx="8" formatCode="0.0">
                  <c:v>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F73-4E2E-8BD7-4490189813D4}"/>
            </c:ext>
          </c:extLst>
        </c:ser>
        <c:ser>
          <c:idx val="0"/>
          <c:order val="1"/>
          <c:tx>
            <c:strRef>
              <c:f>'slide 22'!$C$1</c:f>
              <c:strCache>
                <c:ptCount val="1"/>
                <c:pt idx="0">
                  <c:v>Percent of farm operating revenue</c:v>
                </c:pt>
              </c:strCache>
            </c:strRef>
          </c:tx>
          <c:spPr>
            <a:solidFill>
              <a:srgbClr val="000080"/>
            </a:solidFill>
            <a:ln>
              <a:noFill/>
            </a:ln>
            <a:effectLst/>
          </c:spPr>
          <c:invertIfNegative val="0"/>
          <c:cat>
            <c:strRef>
              <c:f>'slide 22'!$A$2:$A$11</c:f>
              <c:strCache>
                <c:ptCount val="9"/>
                <c:pt idx="0">
                  <c:v>$1 to $9,999</c:v>
                </c:pt>
                <c:pt idx="1">
                  <c:v>$10,000 to $24,999</c:v>
                </c:pt>
                <c:pt idx="2">
                  <c:v>$25,000 to $49,999</c:v>
                </c:pt>
                <c:pt idx="3">
                  <c:v>$50,000 to $99,999</c:v>
                </c:pt>
                <c:pt idx="4">
                  <c:v>$100,000 to $249,999</c:v>
                </c:pt>
                <c:pt idx="5">
                  <c:v>$250,000 to $499,999</c:v>
                </c:pt>
                <c:pt idx="6">
                  <c:v>$500,000 to $999,999</c:v>
                </c:pt>
                <c:pt idx="7">
                  <c:v>$1M to less than $2M</c:v>
                </c:pt>
                <c:pt idx="8">
                  <c:v>$2M and over</c:v>
                </c:pt>
              </c:strCache>
            </c:strRef>
          </c:cat>
          <c:val>
            <c:numRef>
              <c:f>'slide 22'!$C$2:$C$11</c:f>
              <c:numCache>
                <c:formatCode>#,##0.0</c:formatCode>
                <c:ptCount val="9"/>
                <c:pt idx="0">
                  <c:v>0.2</c:v>
                </c:pt>
                <c:pt idx="1">
                  <c:v>0.5</c:v>
                </c:pt>
                <c:pt idx="2">
                  <c:v>0.9</c:v>
                </c:pt>
                <c:pt idx="3">
                  <c:v>1.9</c:v>
                </c:pt>
                <c:pt idx="4">
                  <c:v>5.3</c:v>
                </c:pt>
                <c:pt idx="5">
                  <c:v>8.1999999999999993</c:v>
                </c:pt>
                <c:pt idx="6">
                  <c:v>14.1</c:v>
                </c:pt>
                <c:pt idx="7">
                  <c:v>17.600000000000001</c:v>
                </c:pt>
                <c:pt idx="8">
                  <c:v>51.5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F73-4E2E-8BD7-4490189813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385442120"/>
        <c:axId val="385438200"/>
      </c:barChart>
      <c:catAx>
        <c:axId val="38544212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</a:defRPr>
                </a:pPr>
                <a:r>
                  <a:rPr lang="en-CA" sz="800"/>
                  <a:t>percent</a:t>
                </a:r>
              </a:p>
            </c:rich>
          </c:tx>
          <c:layout>
            <c:manualLayout>
              <c:xMode val="edge"/>
              <c:yMode val="edge"/>
              <c:x val="7.6533653162136111E-4"/>
              <c:y val="2.5119841621005877E-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endParaRPr lang="en-US"/>
          </a:p>
        </c:txPr>
        <c:crossAx val="385438200"/>
        <c:crosses val="autoZero"/>
        <c:auto val="1"/>
        <c:lblAlgn val="ctr"/>
        <c:lblOffset val="100"/>
        <c:noMultiLvlLbl val="0"/>
      </c:catAx>
      <c:valAx>
        <c:axId val="385438200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endParaRPr lang="en-US"/>
          </a:p>
        </c:txPr>
        <c:crossAx val="385442120"/>
        <c:crosses val="autoZero"/>
        <c:crossBetween val="between"/>
        <c:majorUnit val="5"/>
      </c:valAx>
      <c:spPr>
        <a:noFill/>
        <a:ln>
          <a:solidFill>
            <a:sysClr val="windowText" lastClr="000000"/>
          </a:solidFill>
        </a:ln>
        <a:effectLst/>
      </c:spPr>
    </c:plotArea>
    <c:legend>
      <c:legendPos val="b"/>
      <c:layout>
        <c:manualLayout>
          <c:xMode val="edge"/>
          <c:yMode val="edge"/>
          <c:x val="0.23626596151510834"/>
          <c:y val="0.95289203083357243"/>
          <c:w val="0.52215821770034432"/>
          <c:h val="4.557207683916160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 b="1">
          <a:latin typeface="Verdana" panose="020B0604030504040204" pitchFamily="34" charset="0"/>
          <a:ea typeface="Verdana" panose="020B0604030504040204" pitchFamily="34" charset="0"/>
        </a:defRPr>
      </a:pPr>
      <a:endParaRPr lang="en-US"/>
    </a:p>
  </c:txPr>
  <c:externalData r:id="rId3">
    <c:autoUpdate val="0"/>
  </c:externalData>
  <c:userShapes r:id="rId4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4238102781793347E-2"/>
          <c:y val="0.17311849433454968"/>
          <c:w val="0.92935506868058082"/>
          <c:h val="0.75296203828180019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002060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slide26!$A$2:$A$7</c:f>
              <c:strCache>
                <c:ptCount val="6"/>
                <c:pt idx="0">
                  <c:v>Automated guidance steering system on farm equipment</c:v>
                </c:pt>
                <c:pt idx="1">
                  <c:v>Geographic information system mapping</c:v>
                </c:pt>
                <c:pt idx="2">
                  <c:v>Variable-rate input application</c:v>
                </c:pt>
                <c:pt idx="3">
                  <c:v>Drones</c:v>
                </c:pt>
                <c:pt idx="4">
                  <c:v>Soil sample test</c:v>
                </c:pt>
                <c:pt idx="5">
                  <c:v>Slow-release fertilizer</c:v>
                </c:pt>
              </c:strCache>
            </c:strRef>
          </c:cat>
          <c:val>
            <c:numRef>
              <c:f>slide26!$B$2:$B$7</c:f>
              <c:numCache>
                <c:formatCode>0.0</c:formatCode>
                <c:ptCount val="6"/>
                <c:pt idx="0">
                  <c:v>26.8</c:v>
                </c:pt>
                <c:pt idx="1">
                  <c:v>13.2</c:v>
                </c:pt>
                <c:pt idx="2">
                  <c:v>16.100000000000001</c:v>
                </c:pt>
                <c:pt idx="3">
                  <c:v>3.6</c:v>
                </c:pt>
                <c:pt idx="4">
                  <c:v>32</c:v>
                </c:pt>
                <c:pt idx="5">
                  <c:v>23.4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4E4-42D7-9FAD-5F73F7A605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85442904"/>
        <c:axId val="418449472"/>
      </c:barChart>
      <c:catAx>
        <c:axId val="385442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en-US"/>
          </a:p>
        </c:txPr>
        <c:crossAx val="418449472"/>
        <c:crosses val="autoZero"/>
        <c:auto val="1"/>
        <c:lblAlgn val="ctr"/>
        <c:lblOffset val="100"/>
        <c:noMultiLvlLbl val="0"/>
      </c:catAx>
      <c:valAx>
        <c:axId val="418449472"/>
        <c:scaling>
          <c:orientation val="minMax"/>
          <c:max val="40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ysClr val="windowText" lastClr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r>
                  <a:rPr lang="en-CA" sz="1050" b="1" dirty="0">
                    <a:solidFill>
                      <a:sysClr val="windowText" lastClr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Use of various technologies</a:t>
                </a:r>
                <a:r>
                  <a:rPr lang="en-CA" sz="1050" b="1" baseline="0" dirty="0">
                    <a:solidFill>
                      <a:sysClr val="windowText" lastClr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in 2020(</a:t>
                </a:r>
                <a:r>
                  <a:rPr lang="en-CA" sz="1050" b="1" dirty="0">
                    <a:solidFill>
                      <a:sysClr val="windowText" lastClr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percent)</a:t>
                </a:r>
              </a:p>
            </c:rich>
          </c:tx>
          <c:layout>
            <c:manualLayout>
              <c:xMode val="edge"/>
              <c:yMode val="edge"/>
              <c:x val="1.9675007777259293E-2"/>
              <c:y val="6.899817018951101E-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100" b="1" i="0" u="none" strike="noStrike" kern="1200" baseline="0">
                  <a:solidFill>
                    <a:sysClr val="windowText" lastClr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pPr>
              <a:endParaRPr lang="en-US"/>
            </a:p>
          </c:txPr>
        </c:title>
        <c:numFmt formatCode="0" sourceLinked="0"/>
        <c:majorTickMark val="in"/>
        <c:minorTickMark val="none"/>
        <c:tickLblPos val="nextTo"/>
        <c:spPr>
          <a:noFill/>
          <a:ln>
            <a:solidFill>
              <a:sysClr val="windowText" lastClr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en-US"/>
          </a:p>
        </c:txPr>
        <c:crossAx val="385442904"/>
        <c:crosses val="autoZero"/>
        <c:crossBetween val="between"/>
      </c:valAx>
      <c:spPr>
        <a:noFill/>
        <a:ln w="12700"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0.6979</cdr:x>
      <cdr:y>0.85455</cdr:y>
    </cdr:from>
    <cdr:to>
      <cdr:x>0.80344</cdr:x>
      <cdr:y>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6046304" y="6137413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CA" sz="110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0.03226</cdr:x>
      <cdr:y>0.78132</cdr:y>
    </cdr:from>
    <cdr:to>
      <cdr:x>0.63937</cdr:x>
      <cdr:y>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85738" y="3267075"/>
          <a:ext cx="3495675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CA" sz="1100"/>
        </a:p>
      </cdr:txBody>
    </cdr:sp>
  </cdr:relSizeAnchor>
  <cdr:relSizeAnchor xmlns:cdr="http://schemas.openxmlformats.org/drawingml/2006/chartDrawing">
    <cdr:from>
      <cdr:x>0</cdr:x>
      <cdr:y>0.96811</cdr:y>
    </cdr:from>
    <cdr:to>
      <cdr:x>0.98101</cdr:x>
      <cdr:y>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0" y="4048125"/>
          <a:ext cx="6396039" cy="1333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CA" sz="1100"/>
        </a:p>
      </cdr:txBody>
    </cdr:sp>
  </cdr:relSizeAnchor>
  <cdr:relSizeAnchor xmlns:cdr="http://schemas.openxmlformats.org/drawingml/2006/chartDrawing">
    <cdr:from>
      <cdr:x>0.00073</cdr:x>
      <cdr:y>0.9385</cdr:y>
    </cdr:from>
    <cdr:to>
      <cdr:x>0.66107</cdr:x>
      <cdr:y>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764" y="3924301"/>
          <a:ext cx="4305300" cy="25717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CA" sz="1100"/>
        </a:p>
      </cdr:txBody>
    </cdr:sp>
  </cdr:relSizeAnchor>
  <cdr:relSizeAnchor xmlns:cdr="http://schemas.openxmlformats.org/drawingml/2006/chartDrawing">
    <cdr:from>
      <cdr:x>0.00129</cdr:x>
      <cdr:y>0.93083</cdr:y>
    </cdr:from>
    <cdr:to>
      <cdr:x>1</cdr:x>
      <cdr:y>0.99605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8802" y="4009276"/>
          <a:ext cx="6814907" cy="2809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CA" sz="800" b="1" i="0" baseline="0" dirty="0">
              <a:solidFill>
                <a:schemeClr val="tx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Note(s): </a:t>
          </a:r>
          <a:r>
            <a:rPr lang="en-CA" sz="800" b="0" i="0" baseline="0" dirty="0">
              <a:solidFill>
                <a:schemeClr val="tx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Major commodities in the “Other” group include durum wheat, other tame hay and fodder crops, soybeans, and</a:t>
          </a:r>
          <a:r>
            <a:rPr lang="en-CA" sz="800" b="0" i="0" dirty="0">
              <a:solidFill>
                <a:schemeClr val="tx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 </a:t>
          </a:r>
          <a:r>
            <a:rPr lang="en-CA" sz="800" b="0" i="0" baseline="0" dirty="0">
              <a:solidFill>
                <a:schemeClr val="tx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lentils.</a:t>
          </a:r>
        </a:p>
        <a:p xmlns:a="http://schemas.openxmlformats.org/drawingml/2006/main">
          <a:pPr marL="0" marR="0" lvl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CA" sz="800" b="1" i="0" baseline="0" dirty="0">
              <a:solidFill>
                <a:schemeClr val="tx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Source(s): </a:t>
          </a:r>
          <a:r>
            <a:rPr lang="en-CA" sz="800" b="0" i="0" baseline="0" dirty="0">
              <a:solidFill>
                <a:schemeClr val="tx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Census of Agriculture, (3438).</a:t>
          </a:r>
          <a:endParaRPr lang="en-CA" sz="800" dirty="0">
            <a:solidFill>
              <a:schemeClr val="tx1"/>
            </a:solidFill>
            <a:effectLst/>
            <a:latin typeface="Verdana" panose="020B0604030504040204" pitchFamily="34" charset="0"/>
            <a:ea typeface="Verdana" panose="020B0604030504040204" pitchFamily="34" charset="0"/>
          </a:endParaRPr>
        </a:p>
        <a:p xmlns:a="http://schemas.openxmlformats.org/drawingml/2006/main">
          <a:endParaRPr lang="en-CA" sz="1100" dirty="0">
            <a:solidFill>
              <a:schemeClr val="tx1"/>
            </a:solidFill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0.79139</cdr:x>
      <cdr:y>0.01199</cdr:y>
    </cdr:from>
    <cdr:to>
      <cdr:x>0.99937</cdr:x>
      <cdr:y>0.06211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520102" y="40299"/>
          <a:ext cx="1450731" cy="1685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CA" sz="1100"/>
        </a:p>
      </cdr:txBody>
    </cdr:sp>
  </cdr:relSizeAnchor>
  <cdr:relSizeAnchor xmlns:cdr="http://schemas.openxmlformats.org/drawingml/2006/chartDrawing">
    <cdr:from>
      <cdr:x>0.825</cdr:x>
      <cdr:y>0.03232</cdr:y>
    </cdr:from>
    <cdr:to>
      <cdr:x>0.95609</cdr:x>
      <cdr:y>0.26279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5754565" y="12822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CA" sz="800">
            <a:latin typeface="Verdana" panose="020B0604030504040204" pitchFamily="34" charset="0"/>
            <a:ea typeface="Verdana" panose="020B0604030504040204" pitchFamily="34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0.79139</cdr:x>
      <cdr:y>0.01199</cdr:y>
    </cdr:from>
    <cdr:to>
      <cdr:x>0.99937</cdr:x>
      <cdr:y>0.06211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520102" y="40299"/>
          <a:ext cx="1450731" cy="1685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CA" sz="1100"/>
        </a:p>
      </cdr:txBody>
    </cdr:sp>
  </cdr:relSizeAnchor>
  <cdr:relSizeAnchor xmlns:cdr="http://schemas.openxmlformats.org/drawingml/2006/chartDrawing">
    <cdr:from>
      <cdr:x>0.825</cdr:x>
      <cdr:y>0.03232</cdr:y>
    </cdr:from>
    <cdr:to>
      <cdr:x>0.95609</cdr:x>
      <cdr:y>0.26279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5754565" y="12822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CA" sz="800">
            <a:latin typeface="Verdana" panose="020B0604030504040204" pitchFamily="34" charset="0"/>
            <a:ea typeface="Verdana" panose="020B0604030504040204" pitchFamily="34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0.79139</cdr:x>
      <cdr:y>0.01199</cdr:y>
    </cdr:from>
    <cdr:to>
      <cdr:x>0.99937</cdr:x>
      <cdr:y>0.06211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520102" y="40299"/>
          <a:ext cx="1450731" cy="1685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CA" sz="1100"/>
        </a:p>
      </cdr:txBody>
    </cdr:sp>
  </cdr:relSizeAnchor>
  <cdr:relSizeAnchor xmlns:cdr="http://schemas.openxmlformats.org/drawingml/2006/chartDrawing">
    <cdr:from>
      <cdr:x>0.825</cdr:x>
      <cdr:y>0.03232</cdr:y>
    </cdr:from>
    <cdr:to>
      <cdr:x>0.95609</cdr:x>
      <cdr:y>0.26279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5754565" y="12822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CA" sz="800">
            <a:latin typeface="Verdana" panose="020B0604030504040204" pitchFamily="34" charset="0"/>
            <a:ea typeface="Verdana" panose="020B0604030504040204" pitchFamily="34" charset="0"/>
          </a:endParaRPr>
        </a:p>
      </cdr:txBody>
    </cdr:sp>
  </cdr:relSizeAnchor>
  <cdr:relSizeAnchor xmlns:cdr="http://schemas.openxmlformats.org/drawingml/2006/chartDrawing">
    <cdr:from>
      <cdr:x>0.46719</cdr:x>
      <cdr:y>0.17371</cdr:y>
    </cdr:from>
    <cdr:to>
      <cdr:x>0.81559</cdr:x>
      <cdr:y>0.42983</cdr:y>
    </cdr:to>
    <cdr:sp macro="" textlink="">
      <cdr:nvSpPr>
        <cdr:cNvPr id="4" name="Line Callout 1 3"/>
        <cdr:cNvSpPr/>
      </cdr:nvSpPr>
      <cdr:spPr>
        <a:xfrm xmlns:a="http://schemas.openxmlformats.org/drawingml/2006/main">
          <a:off x="3567075" y="720876"/>
          <a:ext cx="2660073" cy="1062812"/>
        </a:xfrm>
        <a:prstGeom xmlns:a="http://schemas.openxmlformats.org/drawingml/2006/main" prst="borderCallout1">
          <a:avLst>
            <a:gd name="adj1" fmla="val 27882"/>
            <a:gd name="adj2" fmla="val 102381"/>
            <a:gd name="adj3" fmla="val -8831"/>
            <a:gd name="adj4" fmla="val 126399"/>
          </a:avLst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en-US" sz="1400" b="1" dirty="0"/>
            <a:t>Over half (51.5%) of farm operating revenues are in farms that are in the largest sales class category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907D0B-407C-4CE3-B014-907D992935E1}" type="datetimeFigureOut">
              <a:rPr lang="en-CA" smtClean="0"/>
              <a:t>2022-07-15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658094-99AD-42F2-9C88-55907EECC47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977135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A1A174-656E-42AE-8C0C-51E0D0D523FE}" type="datetimeFigureOut">
              <a:rPr lang="en-CA" smtClean="0"/>
              <a:t>2022-07-15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FF2E4E-6225-4655-89E9-ADBA60B13FC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162092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926739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FF2E4E-6225-4655-89E9-ADBA60B13FC8}" type="slidenum">
              <a:rPr lang="en-CA" smtClean="0"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899230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FF2E4E-6225-4655-89E9-ADBA60B13FC8}" type="slidenum">
              <a:rPr lang="en-CA" smtClean="0"/>
              <a:t>18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337854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FF2E4E-6225-4655-89E9-ADBA60B13FC8}" type="slidenum">
              <a:rPr lang="en-CA" smtClean="0"/>
              <a:t>19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235257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FF2E4E-6225-4655-89E9-ADBA60B13FC8}" type="slidenum">
              <a:rPr lang="en-CA" smtClean="0"/>
              <a:t>20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08086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FF2E4E-6225-4655-89E9-ADBA60B13FC8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031843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FF2E4E-6225-4655-89E9-ADBA60B13FC8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569841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FF2E4E-6225-4655-89E9-ADBA60B13FC8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847710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Total farm area had also increased by 5.4%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FF2E4E-6225-4655-89E9-ADBA60B13FC8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804326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FF2E4E-6225-4655-89E9-ADBA60B13FC8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169597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FF2E4E-6225-4655-89E9-ADBA60B13FC8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755229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FF2E4E-6225-4655-89E9-ADBA60B13FC8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288104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FF2E4E-6225-4655-89E9-ADBA60B13FC8}" type="slidenum">
              <a:rPr lang="en-CA" smtClean="0"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918517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6.jp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6.jp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6.jp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6.jp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6.jp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6.jp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6.jp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6.jp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6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64" r="105"/>
          <a:stretch/>
        </p:blipFill>
        <p:spPr>
          <a:xfrm>
            <a:off x="3396961" y="869988"/>
            <a:ext cx="2997465" cy="7976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0767" y="1919729"/>
            <a:ext cx="7950598" cy="146712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20767" y="3700108"/>
            <a:ext cx="7950598" cy="1224137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BE4DE-EBD2-436A-9D77-241B725AD5BB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2022-07-15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76F06-851C-4EFA-A287-D359BA6C2B5F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3786" y="63396"/>
            <a:ext cx="2758214" cy="5738927"/>
          </a:xfrm>
          <a:prstGeom prst="rect">
            <a:avLst/>
          </a:prstGeom>
        </p:spPr>
      </p:pic>
      <p:pic>
        <p:nvPicPr>
          <p:cNvPr id="10" name="Picture 9" descr="Canada wordmark_red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10560496" y="6237313"/>
            <a:ext cx="1250351" cy="398201"/>
          </a:xfrm>
          <a:prstGeom prst="rect">
            <a:avLst/>
          </a:prstGeom>
        </p:spPr>
      </p:pic>
      <p:pic>
        <p:nvPicPr>
          <p:cNvPr id="12" name="Picture 11" descr="Stats signature_EL_red.jp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327618" y="6347482"/>
            <a:ext cx="1600768" cy="288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977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64" r="105"/>
          <a:stretch/>
        </p:blipFill>
        <p:spPr>
          <a:xfrm>
            <a:off x="5159896" y="1056984"/>
            <a:ext cx="1728192" cy="45986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B29B8-5A9B-4F28-BB54-89D5A6F59954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2022-07-15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76F06-851C-4EFA-A287-D359BA6C2B5F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8" descr="Canada wordmark_red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0560496" y="6237313"/>
            <a:ext cx="1250351" cy="39820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410" y="155544"/>
            <a:ext cx="842502" cy="899045"/>
          </a:xfrm>
          <a:prstGeom prst="rect">
            <a:avLst/>
          </a:prstGeom>
        </p:spPr>
      </p:pic>
      <p:pic>
        <p:nvPicPr>
          <p:cNvPr id="11" name="Picture 10" descr="Stats signature_EL_red.jp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327618" y="6347482"/>
            <a:ext cx="1600768" cy="288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723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64" r="105"/>
          <a:stretch/>
        </p:blipFill>
        <p:spPr>
          <a:xfrm>
            <a:off x="5159896" y="1056984"/>
            <a:ext cx="1728192" cy="4598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18937"/>
            <a:ext cx="10972800" cy="613919"/>
          </a:xfrm>
        </p:spPr>
        <p:txBody>
          <a:bodyPr>
            <a:normAutofit/>
          </a:bodyPr>
          <a:lstStyle>
            <a:lvl1pPr algn="l"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163861"/>
            <a:ext cx="10972800" cy="3610949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E99FE-0B24-41ED-B9EA-DBA340FF8FAF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2022-07-15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76F06-851C-4EFA-A287-D359BA6C2B5F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8" descr="Canada wordmark_red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0560496" y="6237313"/>
            <a:ext cx="1250351" cy="39820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410" y="155544"/>
            <a:ext cx="842502" cy="899045"/>
          </a:xfrm>
          <a:prstGeom prst="rect">
            <a:avLst/>
          </a:prstGeom>
        </p:spPr>
      </p:pic>
      <p:pic>
        <p:nvPicPr>
          <p:cNvPr id="11" name="Picture 10" descr="Stats signature_EL_red.jp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327618" y="6347482"/>
            <a:ext cx="1600768" cy="288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263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64" r="105"/>
          <a:stretch/>
        </p:blipFill>
        <p:spPr>
          <a:xfrm>
            <a:off x="5159896" y="1056984"/>
            <a:ext cx="1728192" cy="4598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7D552-FB3F-40E7-98E1-7ECB6ACEDAD7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2022-07-15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76F06-851C-4EFA-A287-D359BA6C2B5F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8" descr="Canada wordmark_red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0560496" y="6237313"/>
            <a:ext cx="1250351" cy="39820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410" y="155544"/>
            <a:ext cx="842502" cy="899045"/>
          </a:xfrm>
          <a:prstGeom prst="rect">
            <a:avLst/>
          </a:prstGeom>
        </p:spPr>
      </p:pic>
      <p:pic>
        <p:nvPicPr>
          <p:cNvPr id="11" name="Picture 10" descr="Stats signature_EL_red.jp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327618" y="6347482"/>
            <a:ext cx="1600768" cy="288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661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64" r="105"/>
          <a:stretch/>
        </p:blipFill>
        <p:spPr>
          <a:xfrm>
            <a:off x="5159896" y="1056984"/>
            <a:ext cx="1728192" cy="4598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8356"/>
            <a:ext cx="10972800" cy="6045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72180"/>
            <a:ext cx="5198368" cy="395398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84032" y="2172180"/>
            <a:ext cx="5198368" cy="395398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AC649-E4E8-4C2C-A915-DB585D7D31D0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2022-07-15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76F06-851C-4EFA-A287-D359BA6C2B5F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9" descr="Canada wordmark_red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0560496" y="6237313"/>
            <a:ext cx="1250351" cy="39820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410" y="155544"/>
            <a:ext cx="842502" cy="899045"/>
          </a:xfrm>
          <a:prstGeom prst="rect">
            <a:avLst/>
          </a:prstGeom>
        </p:spPr>
      </p:pic>
      <p:pic>
        <p:nvPicPr>
          <p:cNvPr id="12" name="Picture 11" descr="Stats signature_EL_red.jp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327618" y="6347482"/>
            <a:ext cx="1600768" cy="288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439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64" r="105"/>
          <a:stretch/>
        </p:blipFill>
        <p:spPr>
          <a:xfrm>
            <a:off x="5159896" y="1056984"/>
            <a:ext cx="1728192" cy="4598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65920"/>
            <a:ext cx="10972800" cy="114300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9CC95-EA4A-4FEC-B3EF-EEB608D3E7CD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2022-07-15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76F06-851C-4EFA-A287-D359BA6C2B5F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 descr="Canada wordmark_red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0560496" y="6237313"/>
            <a:ext cx="1250351" cy="3982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410" y="155544"/>
            <a:ext cx="842502" cy="899045"/>
          </a:xfrm>
          <a:prstGeom prst="rect">
            <a:avLst/>
          </a:prstGeom>
        </p:spPr>
      </p:pic>
      <p:pic>
        <p:nvPicPr>
          <p:cNvPr id="10" name="Picture 9" descr="Stats signature_EL_red.jp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327618" y="6347482"/>
            <a:ext cx="1600768" cy="288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169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64" r="105"/>
          <a:stretch/>
        </p:blipFill>
        <p:spPr>
          <a:xfrm>
            <a:off x="5159896" y="1056984"/>
            <a:ext cx="1728192" cy="45986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401B1-A0BA-4A1A-A6DB-C5DE6DE288DF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2022-07-15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76F06-851C-4EFA-A287-D359BA6C2B5F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Canada wordmark_red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0560496" y="6237313"/>
            <a:ext cx="1250351" cy="3982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410" y="155544"/>
            <a:ext cx="842502" cy="899045"/>
          </a:xfrm>
          <a:prstGeom prst="rect">
            <a:avLst/>
          </a:prstGeom>
        </p:spPr>
      </p:pic>
      <p:pic>
        <p:nvPicPr>
          <p:cNvPr id="9" name="Picture 8" descr="Stats signature_EL_red.jp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327618" y="6347482"/>
            <a:ext cx="1600768" cy="288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097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64" r="105"/>
          <a:stretch/>
        </p:blipFill>
        <p:spPr>
          <a:xfrm>
            <a:off x="5159896" y="1056984"/>
            <a:ext cx="1728192" cy="4598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516848"/>
            <a:ext cx="7044114" cy="460931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516848"/>
            <a:ext cx="4011084" cy="46093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3A6A2-9151-42B6-8BF1-8D47A227CBEC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2022-07-15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76F06-851C-4EFA-A287-D359BA6C2B5F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9" descr="Canada wordmark_red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0560496" y="6237313"/>
            <a:ext cx="1250351" cy="39820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410" y="155544"/>
            <a:ext cx="842502" cy="899045"/>
          </a:xfrm>
          <a:prstGeom prst="rect">
            <a:avLst/>
          </a:prstGeom>
        </p:spPr>
      </p:pic>
      <p:pic>
        <p:nvPicPr>
          <p:cNvPr id="12" name="Picture 11" descr="Stats signature_EL_red.jp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327618" y="6347482"/>
            <a:ext cx="1600768" cy="288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842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64" r="105"/>
          <a:stretch/>
        </p:blipFill>
        <p:spPr>
          <a:xfrm>
            <a:off x="5159896" y="1056984"/>
            <a:ext cx="1728192" cy="4598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1516847"/>
            <a:ext cx="7315200" cy="321072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DAD1C-5F26-4921-9D11-DD1C04578D27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2022-07-15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76F06-851C-4EFA-A287-D359BA6C2B5F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9" descr="Canada wordmark_red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0560496" y="6237313"/>
            <a:ext cx="1250351" cy="39820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410" y="155544"/>
            <a:ext cx="842502" cy="899045"/>
          </a:xfrm>
          <a:prstGeom prst="rect">
            <a:avLst/>
          </a:prstGeom>
        </p:spPr>
      </p:pic>
      <p:pic>
        <p:nvPicPr>
          <p:cNvPr id="12" name="Picture 11" descr="Stats signature_EL_red.jp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327618" y="6347482"/>
            <a:ext cx="1600768" cy="288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188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64" r="105"/>
          <a:stretch/>
        </p:blipFill>
        <p:spPr>
          <a:xfrm>
            <a:off x="5159896" y="1056984"/>
            <a:ext cx="1728192" cy="4598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93912"/>
            <a:ext cx="109728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672644"/>
            <a:ext cx="10972800" cy="3453520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C14F0-579E-44CB-8604-1816EBFA3B89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2022-07-15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76F06-851C-4EFA-A287-D359BA6C2B5F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8" descr="Canada wordmark_red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0560496" y="6237313"/>
            <a:ext cx="1250351" cy="39820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410" y="155544"/>
            <a:ext cx="842502" cy="899045"/>
          </a:xfrm>
          <a:prstGeom prst="rect">
            <a:avLst/>
          </a:prstGeom>
        </p:spPr>
      </p:pic>
      <p:pic>
        <p:nvPicPr>
          <p:cNvPr id="11" name="Picture 10" descr="Stats signature_EL_red.jp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327618" y="6347482"/>
            <a:ext cx="1600768" cy="288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517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984C1B-6E04-4754-8092-1B7165D27549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2022-07-15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99872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676F06-851C-4EFA-A287-D359BA6C2B5F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903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150.statcan.gc.ca/n1/pub/96-325-x/96-325-x2021001-eng.htm" TargetMode="External"/><Relationship Id="rId2" Type="http://schemas.openxmlformats.org/officeDocument/2006/relationships/hyperlink" Target="https://www.statcan.gc.ca/en/census-agriculture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150.statcan.gc.ca/n1/pub/32-26-0003/322600032016001-eng.htm" TargetMode="External"/><Relationship Id="rId4" Type="http://schemas.openxmlformats.org/officeDocument/2006/relationships/hyperlink" Target="https://www150.statcan.gc.ca/n1/pub/32-26-0004/322600042021001-eng.htm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CA" b="1" dirty="0"/>
              <a:t>Canada’s Agricultural Census 2021: A story about the resiliency and adaptability of Canadian farmers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CA" sz="2800" b="1" dirty="0"/>
              <a:t>July 27</a:t>
            </a:r>
            <a:r>
              <a:rPr lang="en-CA" sz="2800" b="1" baseline="30000" dirty="0"/>
              <a:t>th</a:t>
            </a:r>
            <a:r>
              <a:rPr lang="en-CA" sz="2800" b="1" dirty="0"/>
              <a:t>, 2022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76F06-851C-4EFA-A287-D359BA6C2B5F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818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Hogs and pigs: Fewer operations with larger numbers in 2021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76F06-851C-4EFA-A287-D359BA6C2B5F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6912" y="3112896"/>
            <a:ext cx="1178656" cy="1131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3"/>
          <p:cNvSpPr txBox="1">
            <a:spLocks noChangeArrowheads="1"/>
          </p:cNvSpPr>
          <p:nvPr/>
        </p:nvSpPr>
        <p:spPr bwMode="auto">
          <a:xfrm>
            <a:off x="8499151" y="3417139"/>
            <a:ext cx="113417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800" b="1" dirty="0">
                <a:solidFill>
                  <a:srgbClr val="FFFFFF"/>
                </a:solidFill>
                <a:latin typeface="Century Gothic" panose="020B0502020202020204" pitchFamily="34" charset="0"/>
                <a:ea typeface="Gill Sans"/>
                <a:cs typeface="Gill Sans"/>
              </a:rPr>
              <a:t>1,677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499151" y="2591443"/>
            <a:ext cx="34175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Pigs per farm on average: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9952127" y="3461312"/>
            <a:ext cx="11578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2016</a:t>
            </a:r>
          </a:p>
        </p:txBody>
      </p:sp>
      <p:pic>
        <p:nvPicPr>
          <p:cNvPr id="14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9151" y="4506669"/>
            <a:ext cx="1178656" cy="1131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3"/>
          <p:cNvSpPr txBox="1">
            <a:spLocks noChangeArrowheads="1"/>
          </p:cNvSpPr>
          <p:nvPr/>
        </p:nvSpPr>
        <p:spPr bwMode="auto">
          <a:xfrm>
            <a:off x="8521390" y="4810912"/>
            <a:ext cx="113417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800" b="1" dirty="0">
                <a:solidFill>
                  <a:schemeClr val="bg1"/>
                </a:solidFill>
                <a:latin typeface="Century Gothic" panose="020B0502020202020204" pitchFamily="34" charset="0"/>
                <a:ea typeface="Gill Sans"/>
                <a:cs typeface="Gill Sans"/>
              </a:rPr>
              <a:t>1,963</a:t>
            </a:r>
          </a:p>
        </p:txBody>
      </p:sp>
      <p:sp>
        <p:nvSpPr>
          <p:cNvPr id="16" name="Rectangle 15"/>
          <p:cNvSpPr/>
          <p:nvPr/>
        </p:nvSpPr>
        <p:spPr>
          <a:xfrm>
            <a:off x="9952126" y="4887856"/>
            <a:ext cx="11578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2021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351381" y="6141629"/>
            <a:ext cx="74892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Over 80% of all pigs in Canada can be found in Quebec, Ontario and Manitoba </a:t>
            </a:r>
          </a:p>
        </p:txBody>
      </p:sp>
      <p:graphicFrame>
        <p:nvGraphicFramePr>
          <p:cNvPr id="19" name="Chart 18"/>
          <p:cNvGraphicFramePr>
            <a:graphicFrameLocks/>
          </p:cNvGraphicFramePr>
          <p:nvPr/>
        </p:nvGraphicFramePr>
        <p:xfrm>
          <a:off x="791330" y="2277825"/>
          <a:ext cx="7389023" cy="37188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661995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Fruits production area increased slightly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76F06-851C-4EFA-A287-D359BA6C2B5F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416462" y="2221368"/>
            <a:ext cx="3766820" cy="32624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CA" sz="1600" b="1" dirty="0">
                <a:latin typeface="Century Gothic" panose="020B0502020202020204" pitchFamily="34" charset="0"/>
                <a:cs typeface="+mn-cs"/>
              </a:rPr>
              <a:t>Fruits: Regional focus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CA" sz="1400" b="1" dirty="0">
              <a:latin typeface="Century Gothic" panose="020B0502020202020204" pitchFamily="34" charset="0"/>
              <a:cs typeface="+mn-cs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CA" sz="1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In Quebec and B.C., the total production area for fruits increased, but decreased in Ontario.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CA" sz="1400" b="1" dirty="0">
              <a:latin typeface="Century Gothic" panose="020B0502020202020204" pitchFamily="34" charset="0"/>
              <a:cs typeface="+mn-cs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CA" sz="1400" b="1" dirty="0">
                <a:latin typeface="Century Gothic" panose="020B0502020202020204" pitchFamily="34" charset="0"/>
                <a:cs typeface="+mn-cs"/>
              </a:rPr>
              <a:t>New Brunswick and Nova Scotia are two powerhouses in blueberry production, the top fruit in terms of area in Canada.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CA" sz="1400" b="1" dirty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CA" sz="1400" b="1" dirty="0">
                <a:latin typeface="Century Gothic" panose="020B0502020202020204" pitchFamily="34" charset="0"/>
              </a:rPr>
              <a:t>In Nova Scotia, farms classified as fruit and tree nut accounted for 22% of the province’s total farm area.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CA" sz="800" dirty="0"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33778" y="201553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C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total area of fruits, berries and nuts increased 0.4% from 332,812 acres in 2016 to 334,182 acres in 2021</a:t>
            </a:r>
            <a:endParaRPr lang="en-CA" dirty="0"/>
          </a:p>
        </p:txBody>
      </p:sp>
      <p:sp>
        <p:nvSpPr>
          <p:cNvPr id="7" name="Rectangle 6"/>
          <p:cNvSpPr/>
          <p:nvPr/>
        </p:nvSpPr>
        <p:spPr>
          <a:xfrm>
            <a:off x="2124075" y="6033185"/>
            <a:ext cx="84010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Conversely, total area of field vegetables decreased slightly to 260,757 acres, down from 270,294 acres in 2016 – largely because of a reduction in the area for sweet corn.</a:t>
            </a:r>
            <a:endParaRPr lang="en-CA" dirty="0"/>
          </a:p>
        </p:txBody>
      </p:sp>
      <p:graphicFrame>
        <p:nvGraphicFramePr>
          <p:cNvPr id="10" name="Chart 9"/>
          <p:cNvGraphicFramePr>
            <a:graphicFrameLocks/>
          </p:cNvGraphicFramePr>
          <p:nvPr/>
        </p:nvGraphicFramePr>
        <p:xfrm>
          <a:off x="530216" y="2682241"/>
          <a:ext cx="6594484" cy="3282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072144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Greenhouses: Quick facts on a fast-growing industry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76F06-851C-4EFA-A287-D359BA6C2B5F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nip Same Side Corner Rectangle 7"/>
          <p:cNvSpPr/>
          <p:nvPr/>
        </p:nvSpPr>
        <p:spPr>
          <a:xfrm>
            <a:off x="1896177" y="2228849"/>
            <a:ext cx="3955983" cy="1020034"/>
          </a:xfrm>
          <a:prstGeom prst="snip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>
                <a:solidFill>
                  <a:schemeClr val="bg1"/>
                </a:solidFill>
              </a:rPr>
              <a:t>The total acreage </a:t>
            </a:r>
            <a:r>
              <a:rPr lang="en-CA" dirty="0">
                <a:solidFill>
                  <a:schemeClr val="bg1"/>
                </a:solidFill>
              </a:rPr>
              <a:t>of greenhouses has increased by </a:t>
            </a:r>
            <a:r>
              <a:rPr lang="en-CA" b="1" dirty="0">
                <a:solidFill>
                  <a:schemeClr val="bg1"/>
                </a:solidFill>
              </a:rPr>
              <a:t>23.2%</a:t>
            </a:r>
            <a:r>
              <a:rPr lang="en-CA" dirty="0">
                <a:solidFill>
                  <a:schemeClr val="bg1"/>
                </a:solidFill>
              </a:rPr>
              <a:t> to </a:t>
            </a:r>
            <a:r>
              <a:rPr lang="en-CA" b="1" dirty="0">
                <a:solidFill>
                  <a:schemeClr val="bg1"/>
                </a:solidFill>
              </a:rPr>
              <a:t>330.5 million sq. ft. </a:t>
            </a:r>
            <a:r>
              <a:rPr lang="en-CA" dirty="0">
                <a:solidFill>
                  <a:schemeClr val="bg1"/>
                </a:solidFill>
              </a:rPr>
              <a:t>in 2021.</a:t>
            </a:r>
          </a:p>
        </p:txBody>
      </p:sp>
      <p:sp>
        <p:nvSpPr>
          <p:cNvPr id="9" name="Snip Same Side Corner Rectangle 8"/>
          <p:cNvSpPr/>
          <p:nvPr/>
        </p:nvSpPr>
        <p:spPr>
          <a:xfrm>
            <a:off x="827773" y="4853887"/>
            <a:ext cx="6025414" cy="1344782"/>
          </a:xfrm>
          <a:prstGeom prst="snip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chemeClr val="bg1"/>
                </a:solidFill>
              </a:rPr>
              <a:t>However, the number of farms classified as greenhouses, nurseries and floriculture declined by </a:t>
            </a:r>
            <a:r>
              <a:rPr lang="en-CA" b="1" dirty="0">
                <a:solidFill>
                  <a:schemeClr val="bg1"/>
                </a:solidFill>
              </a:rPr>
              <a:t>18.5%</a:t>
            </a:r>
            <a:r>
              <a:rPr lang="en-CA" dirty="0">
                <a:solidFill>
                  <a:schemeClr val="bg1"/>
                </a:solidFill>
              </a:rPr>
              <a:t> (or 1,193 operations) as the industry became increasingly consolidated.</a:t>
            </a:r>
          </a:p>
        </p:txBody>
      </p:sp>
      <p:sp>
        <p:nvSpPr>
          <p:cNvPr id="10" name="Snip Same Side Corner Rectangle 9"/>
          <p:cNvSpPr/>
          <p:nvPr/>
        </p:nvSpPr>
        <p:spPr>
          <a:xfrm>
            <a:off x="1225617" y="3445981"/>
            <a:ext cx="5213283" cy="1203790"/>
          </a:xfrm>
          <a:prstGeom prst="snip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chemeClr val="bg1"/>
                </a:solidFill>
              </a:rPr>
              <a:t>Ontario and British Columbia accounted for over </a:t>
            </a:r>
            <a:r>
              <a:rPr lang="en-CA" b="1" dirty="0">
                <a:solidFill>
                  <a:schemeClr val="bg1"/>
                </a:solidFill>
              </a:rPr>
              <a:t>82% </a:t>
            </a:r>
            <a:r>
              <a:rPr lang="en-CA" dirty="0">
                <a:solidFill>
                  <a:schemeClr val="bg1"/>
                </a:solidFill>
              </a:rPr>
              <a:t>of total greenhouse area in the country. However, greenhouse area is growing in other parts of the country, including Québec.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343140" y="2228850"/>
            <a:ext cx="3766820" cy="30469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CA" sz="1600" b="1" dirty="0">
                <a:latin typeface="Century Gothic" panose="020B0502020202020204" pitchFamily="34" charset="0"/>
                <a:cs typeface="+mn-cs"/>
              </a:rPr>
              <a:t>Cannabis is now legal!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CA" sz="1400" b="1" dirty="0">
              <a:latin typeface="Century Gothic" panose="020B0502020202020204" pitchFamily="34" charset="0"/>
              <a:cs typeface="+mn-cs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CA" sz="1400" b="1" dirty="0">
                <a:latin typeface="Century Gothic" panose="020B0502020202020204" pitchFamily="34" charset="0"/>
                <a:cs typeface="+mn-cs"/>
              </a:rPr>
              <a:t>For the first time, the Census of Agriculture will release more information on cannabis operations in the Fall of 2022.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CA" sz="1400" b="1" dirty="0">
              <a:latin typeface="Century Gothic" panose="020B0502020202020204" pitchFamily="34" charset="0"/>
              <a:cs typeface="+mn-cs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CA" sz="1400" b="1" dirty="0">
                <a:latin typeface="Century Gothic" panose="020B0502020202020204" pitchFamily="34" charset="0"/>
                <a:cs typeface="+mn-cs"/>
              </a:rPr>
              <a:t>Canada has several hundred cannabis operations, most of which is being grown indoors.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CA" sz="1400" b="1" dirty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CA" sz="1400" b="1" dirty="0">
                <a:latin typeface="Century Gothic" panose="020B0502020202020204" pitchFamily="34" charset="0"/>
                <a:cs typeface="+mn-cs"/>
              </a:rPr>
              <a:t>The release will provide </a:t>
            </a:r>
            <a:r>
              <a:rPr lang="en-CA" sz="1400" b="1" dirty="0">
                <a:latin typeface="Century Gothic" panose="020B0502020202020204" pitchFamily="34" charset="0"/>
              </a:rPr>
              <a:t>information on area grown, among others.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CA" sz="800" dirty="0">
              <a:cs typeface="+mn-cs"/>
            </a:endParaRPr>
          </a:p>
        </p:txBody>
      </p:sp>
      <p:pic>
        <p:nvPicPr>
          <p:cNvPr id="12" name="Image 1" descr="C:\Users\laroseb\AppData\Local\Microsoft\Windows\INetCache\Content.MSO\407DB71D.tmp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3140" y="5563950"/>
            <a:ext cx="2834640" cy="11575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547896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232" y="1590002"/>
            <a:ext cx="10591800" cy="698483"/>
          </a:xfrm>
        </p:spPr>
        <p:txBody>
          <a:bodyPr>
            <a:noAutofit/>
          </a:bodyPr>
          <a:lstStyle/>
          <a:p>
            <a:r>
              <a:rPr lang="en-CA" dirty="0"/>
              <a:t>Farm consolidation continues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76F06-851C-4EFA-A287-D359BA6C2B5F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67035" y="2136364"/>
            <a:ext cx="3324942" cy="1558119"/>
          </a:xfrm>
          <a:prstGeom prst="rect">
            <a:avLst/>
          </a:prstGeom>
          <a:solidFill>
            <a:srgbClr val="D0D7E2">
              <a:alpha val="69804"/>
            </a:srgb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CA" sz="1905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ckwell" panose="02060603020205020403" pitchFamily="18" charset="0"/>
                <a:cs typeface="Segoe UI Light" panose="020B0502040204020203" pitchFamily="34" charset="0"/>
              </a:rPr>
              <a:t>The number of paid employees on farms declined by </a:t>
            </a:r>
            <a:r>
              <a:rPr lang="en-CA" sz="1905" b="1" dirty="0">
                <a:latin typeface="Rockwell" panose="02060603020205020403" pitchFamily="18" charset="0"/>
                <a:cs typeface="Segoe UI Light" panose="020B0502040204020203" pitchFamily="34" charset="0"/>
              </a:rPr>
              <a:t>13.7%</a:t>
            </a:r>
            <a:r>
              <a:rPr lang="en-CA" sz="1905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ckwell" panose="02060603020205020403" pitchFamily="18" charset="0"/>
                <a:cs typeface="Segoe UI Light" panose="020B0502040204020203" pitchFamily="34" charset="0"/>
              </a:rPr>
              <a:t>, from </a:t>
            </a:r>
            <a:r>
              <a:rPr lang="en-CA" sz="1905" b="1" dirty="0">
                <a:latin typeface="Rockwell" panose="02060603020205020403" pitchFamily="18" charset="0"/>
                <a:cs typeface="Segoe UI Light" panose="020B0502040204020203" pitchFamily="34" charset="0"/>
              </a:rPr>
              <a:t>280,315</a:t>
            </a:r>
            <a:r>
              <a:rPr lang="en-CA" sz="1905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ckwell" panose="02060603020205020403" pitchFamily="18" charset="0"/>
                <a:cs typeface="Segoe UI Light" panose="020B0502040204020203" pitchFamily="34" charset="0"/>
              </a:rPr>
              <a:t> in 2016 to </a:t>
            </a:r>
            <a:r>
              <a:rPr lang="en-CA" sz="1905" b="1" dirty="0">
                <a:latin typeface="Rockwell" panose="02060603020205020403" pitchFamily="18" charset="0"/>
                <a:cs typeface="Segoe UI Light" panose="020B0502040204020203" pitchFamily="34" charset="0"/>
              </a:rPr>
              <a:t>242,052 </a:t>
            </a:r>
            <a:r>
              <a:rPr lang="en-CA" sz="1905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ckwell" panose="02060603020205020403" pitchFamily="18" charset="0"/>
                <a:cs typeface="Segoe UI Light" panose="020B0502040204020203" pitchFamily="34" charset="0"/>
              </a:rPr>
              <a:t>in 2021 </a:t>
            </a:r>
          </a:p>
        </p:txBody>
      </p:sp>
      <p:sp>
        <p:nvSpPr>
          <p:cNvPr id="9" name="Rectangle 8"/>
          <p:cNvSpPr/>
          <p:nvPr/>
        </p:nvSpPr>
        <p:spPr>
          <a:xfrm>
            <a:off x="9404141" y="3825665"/>
            <a:ext cx="1576927" cy="707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333" dirty="0">
                <a:latin typeface="Century" panose="02040604050505020304" pitchFamily="18" charset="0"/>
              </a:rPr>
              <a:t>were seasonal workers, down from 57% in 2016 </a:t>
            </a:r>
          </a:p>
        </p:txBody>
      </p:sp>
      <p:sp>
        <p:nvSpPr>
          <p:cNvPr id="10" name="Rectangle 9"/>
          <p:cNvSpPr/>
          <p:nvPr/>
        </p:nvSpPr>
        <p:spPr>
          <a:xfrm>
            <a:off x="9281147" y="3834372"/>
            <a:ext cx="51384" cy="642181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1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4796" y="3553447"/>
            <a:ext cx="1178656" cy="1131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3"/>
          <p:cNvSpPr txBox="1">
            <a:spLocks noChangeArrowheads="1"/>
          </p:cNvSpPr>
          <p:nvPr/>
        </p:nvSpPr>
        <p:spPr bwMode="auto">
          <a:xfrm>
            <a:off x="7867035" y="3857690"/>
            <a:ext cx="113417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800" b="1" dirty="0">
                <a:solidFill>
                  <a:schemeClr val="bg1"/>
                </a:solidFill>
                <a:latin typeface="Century Gothic" panose="020B0502020202020204" pitchFamily="34" charset="0"/>
                <a:ea typeface="Gill Sans"/>
                <a:cs typeface="Gill Sans"/>
              </a:rPr>
              <a:t>47%</a:t>
            </a:r>
          </a:p>
        </p:txBody>
      </p:sp>
      <p:sp>
        <p:nvSpPr>
          <p:cNvPr id="13" name="Rectangle 12"/>
          <p:cNvSpPr/>
          <p:nvPr/>
        </p:nvSpPr>
        <p:spPr>
          <a:xfrm>
            <a:off x="9404141" y="4745733"/>
            <a:ext cx="1576927" cy="1117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333" dirty="0">
                <a:latin typeface="Century" panose="02040604050505020304" pitchFamily="18" charset="0"/>
              </a:rPr>
              <a:t>were employed in farms with at least $1 million in revenues, up from 47% in 2016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281147" y="4996195"/>
            <a:ext cx="51384" cy="642181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5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4796" y="4715270"/>
            <a:ext cx="1178656" cy="1131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3"/>
          <p:cNvSpPr txBox="1">
            <a:spLocks noChangeArrowheads="1"/>
          </p:cNvSpPr>
          <p:nvPr/>
        </p:nvSpPr>
        <p:spPr bwMode="auto">
          <a:xfrm>
            <a:off x="7867035" y="5019513"/>
            <a:ext cx="113417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800" b="1" dirty="0">
                <a:solidFill>
                  <a:schemeClr val="bg1"/>
                </a:solidFill>
                <a:latin typeface="Century Gothic" panose="020B0502020202020204" pitchFamily="34" charset="0"/>
                <a:ea typeface="Gill Sans"/>
                <a:cs typeface="Gill Sans"/>
              </a:rPr>
              <a:t>63%</a:t>
            </a:r>
          </a:p>
        </p:txBody>
      </p:sp>
      <p:graphicFrame>
        <p:nvGraphicFramePr>
          <p:cNvPr id="17" name="Chart 16"/>
          <p:cNvGraphicFramePr>
            <a:graphicFrameLocks/>
          </p:cNvGraphicFramePr>
          <p:nvPr/>
        </p:nvGraphicFramePr>
        <p:xfrm>
          <a:off x="138026" y="2194546"/>
          <a:ext cx="7635160" cy="41497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290024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Oilseed and grain farms reported the lowest expenses-to-revenues ratio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76F06-851C-4EFA-A287-D359BA6C2B5F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664112" y="2132856"/>
            <a:ext cx="3766820" cy="39703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CA" sz="1400" b="1" dirty="0">
              <a:latin typeface="Century Gothic" panose="020B0502020202020204" pitchFamily="34" charset="0"/>
              <a:cs typeface="+mn-cs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CA" sz="1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Farm operating revenues in Canada totalled $87.0 billion (reference year 2020), while expenses reached $72.2 billion.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CA" sz="1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CA" sz="1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On average, for every dollar in revenues, farms incurred 83 cents in expenses (unchanged from 2016 results).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CA" sz="1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CA" sz="1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Farms classified as oilseed and grain were the most profitable farm type in 2020 with an expense-to-revenues ratio of 0.76.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CA" sz="1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CA" sz="1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Conversely, sheep and goat farms had the highest ratio at 0.97.</a:t>
            </a:r>
            <a:endParaRPr lang="en-CA" sz="8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1031448"/>
              </p:ext>
            </p:extLst>
          </p:nvPr>
        </p:nvGraphicFramePr>
        <p:xfrm>
          <a:off x="730250" y="2266795"/>
          <a:ext cx="6782394" cy="3689445"/>
        </p:xfrm>
        <a:graphic>
          <a:graphicData uri="http://schemas.openxmlformats.org/drawingml/2006/table">
            <a:tbl>
              <a:tblPr/>
              <a:tblGrid>
                <a:gridCol w="28922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58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25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6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71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6895">
                <a:tc gridSpan="5">
                  <a:txBody>
                    <a:bodyPr/>
                    <a:lstStyle/>
                    <a:p>
                      <a:pPr algn="l" fontAlgn="b"/>
                      <a:br>
                        <a:rPr lang="en-C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</a:br>
                      <a:r>
                        <a:rPr lang="en-C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Operating revenues and expenses by farm type, Canada, 2020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0272"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CA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Operating revenues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CA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Expenses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CA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CA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Expenses-to-revenues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4794"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CA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millions of dollars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ratio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4565">
                <a:tc>
                  <a:txBody>
                    <a:bodyPr/>
                    <a:lstStyle/>
                    <a:p>
                      <a:pPr algn="l" fontAlgn="b"/>
                      <a:r>
                        <a:rPr lang="en-CA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Dairy and milk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                     8,508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                     6,833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                     0.80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4565">
                <a:tc>
                  <a:txBody>
                    <a:bodyPr/>
                    <a:lstStyle/>
                    <a:p>
                      <a:pPr algn="l" fontAlgn="b"/>
                      <a:r>
                        <a:rPr lang="en-CA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Beef and feedlots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                   14,337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                   13,526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                     0.94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4565">
                <a:tc>
                  <a:txBody>
                    <a:bodyPr/>
                    <a:lstStyle/>
                    <a:p>
                      <a:pPr algn="l" fontAlgn="b"/>
                      <a:r>
                        <a:rPr lang="en-CA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Hog and pig farming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                     5,703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                     5,227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                     0.92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4565">
                <a:tc>
                  <a:txBody>
                    <a:bodyPr/>
                    <a:lstStyle/>
                    <a:p>
                      <a:pPr algn="l" fontAlgn="ctr"/>
                      <a:r>
                        <a:rPr lang="en-CA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Poultry and egg production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                     6,215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                     5,286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                     0.85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4565">
                <a:tc>
                  <a:txBody>
                    <a:bodyPr/>
                    <a:lstStyle/>
                    <a:p>
                      <a:pPr algn="l" fontAlgn="ctr"/>
                      <a:r>
                        <a:rPr lang="en-CA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Sheep and goat farming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                        333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                        322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                     0.97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4565">
                <a:tc>
                  <a:txBody>
                    <a:bodyPr/>
                    <a:lstStyle/>
                    <a:p>
                      <a:pPr algn="l" fontAlgn="ctr"/>
                      <a:r>
                        <a:rPr lang="en-CA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Other animal production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                     2,796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                     2,512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                     0.90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4565">
                <a:tc>
                  <a:txBody>
                    <a:bodyPr/>
                    <a:lstStyle/>
                    <a:p>
                      <a:pPr algn="l" fontAlgn="ctr"/>
                      <a:r>
                        <a:rPr lang="en-CA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Oilseed and grain farming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                   33,614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                   25,635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                     0.76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4565">
                <a:tc>
                  <a:txBody>
                    <a:bodyPr/>
                    <a:lstStyle/>
                    <a:p>
                      <a:pPr algn="l" fontAlgn="ctr"/>
                      <a:r>
                        <a:rPr lang="en-CA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Vegetable and melon farming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                     3,830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                     3,100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                     0.81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4565">
                <a:tc>
                  <a:txBody>
                    <a:bodyPr/>
                    <a:lstStyle/>
                    <a:p>
                      <a:pPr algn="l" fontAlgn="ctr"/>
                      <a:r>
                        <a:rPr lang="en-CA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Fruit and tree nut farming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                     1,929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                     1,613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                     0.84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4565">
                <a:tc>
                  <a:txBody>
                    <a:bodyPr/>
                    <a:lstStyle/>
                    <a:p>
                      <a:pPr algn="l" fontAlgn="ctr"/>
                      <a:r>
                        <a:rPr lang="en-CA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Greenhouse, nursery and floriculture production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                     5,904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                     4,837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                     0.82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04565">
                <a:tc>
                  <a:txBody>
                    <a:bodyPr/>
                    <a:lstStyle/>
                    <a:p>
                      <a:pPr algn="l" fontAlgn="ctr"/>
                      <a:r>
                        <a:rPr lang="en-CA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Other crop farming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                     3,882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                     3,294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                     0.85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14794">
                <a:tc>
                  <a:txBody>
                    <a:bodyPr/>
                    <a:lstStyle/>
                    <a:p>
                      <a:pPr algn="l" fontAlgn="ctr"/>
                      <a:r>
                        <a:rPr lang="en-CA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                   87,049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                   72,185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                     0.83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04565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CA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Source(s):</a:t>
                      </a:r>
                      <a:r>
                        <a:rPr lang="en-CA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Census of Agriculture (3438).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56157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18937"/>
            <a:ext cx="9160565" cy="613919"/>
          </a:xfrm>
        </p:spPr>
        <p:txBody>
          <a:bodyPr>
            <a:normAutofit fontScale="90000"/>
          </a:bodyPr>
          <a:lstStyle/>
          <a:p>
            <a:r>
              <a:rPr lang="en-GB" dirty="0"/>
              <a:t>Sustainability practices: More farms are moving towards renewable energy production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688" y="2688316"/>
            <a:ext cx="3195478" cy="6460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600" b="1" dirty="0">
                <a:latin typeface="Century Gothic" panose="020B0502020202020204" pitchFamily="34" charset="0"/>
                <a:ea typeface="Verdana" panose="020B0604030504040204" pitchFamily="34" charset="0"/>
              </a:rPr>
              <a:t>Number of farms reporting renewable energy production</a:t>
            </a:r>
            <a:endParaRPr lang="en-CA" sz="1600" b="1" dirty="0">
              <a:latin typeface="Century Gothic" panose="020B050202020202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76F06-851C-4EFA-A287-D359BA6C2B5F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4466" y="4767336"/>
            <a:ext cx="2271777" cy="11037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6572" dirty="0">
                <a:latin typeface="Bernard MT Condensed" panose="02050806060905020404" pitchFamily="18" charset="0"/>
              </a:rPr>
              <a:t>10,185</a:t>
            </a:r>
            <a:endParaRPr lang="en-CA" sz="1333" dirty="0"/>
          </a:p>
        </p:txBody>
      </p:sp>
      <p:sp>
        <p:nvSpPr>
          <p:cNvPr id="7" name="TextBox 6"/>
          <p:cNvSpPr txBox="1"/>
          <p:nvPr/>
        </p:nvSpPr>
        <p:spPr>
          <a:xfrm>
            <a:off x="688011" y="5707594"/>
            <a:ext cx="1904688" cy="326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1524" b="1" dirty="0">
                <a:latin typeface="Rockwell" panose="02060603020205020403"/>
              </a:rPr>
              <a:t>in previous Census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4466" y="3504130"/>
            <a:ext cx="2464136" cy="11037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6572" dirty="0">
                <a:latin typeface="Bernard MT Condensed" panose="02050806060905020404" pitchFamily="18" charset="0"/>
              </a:rPr>
              <a:t>22,576</a:t>
            </a:r>
            <a:endParaRPr lang="en-CA" sz="1333" dirty="0"/>
          </a:p>
        </p:txBody>
      </p:sp>
      <p:sp>
        <p:nvSpPr>
          <p:cNvPr id="9" name="TextBox 8"/>
          <p:cNvSpPr txBox="1"/>
          <p:nvPr/>
        </p:nvSpPr>
        <p:spPr>
          <a:xfrm>
            <a:off x="1308366" y="4444388"/>
            <a:ext cx="856325" cy="326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1524" b="1" dirty="0">
                <a:latin typeface="Rockwell" panose="02060603020205020403"/>
              </a:rPr>
              <a:t>in 2021</a:t>
            </a:r>
          </a:p>
        </p:txBody>
      </p:sp>
      <p:sp>
        <p:nvSpPr>
          <p:cNvPr id="10" name="Right Brace 9"/>
          <p:cNvSpPr/>
          <p:nvPr/>
        </p:nvSpPr>
        <p:spPr>
          <a:xfrm>
            <a:off x="2900802" y="3489930"/>
            <a:ext cx="391808" cy="2671686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3463955" y="3433124"/>
            <a:ext cx="1351722" cy="27284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GB" sz="1600" b="1" u="sng" dirty="0">
                <a:latin typeface="Century Gothic" panose="020B0502020202020204" pitchFamily="34" charset="0"/>
                <a:ea typeface="Verdana" panose="020B0604030504040204" pitchFamily="34" charset="0"/>
              </a:rPr>
              <a:t>Ontario</a:t>
            </a:r>
            <a:r>
              <a:rPr lang="en-GB" sz="1600" b="1" dirty="0">
                <a:latin typeface="Century Gothic" panose="020B0502020202020204" pitchFamily="34" charset="0"/>
                <a:ea typeface="Verdana" panose="020B0604030504040204" pitchFamily="34" charset="0"/>
              </a:rPr>
              <a:t> had the largest proportion of farms reporting renewable energy production (18%) </a:t>
            </a:r>
            <a:endParaRPr lang="en-CA" sz="1600" b="1" u="sng" dirty="0">
              <a:latin typeface="Century Gothic" panose="020B0502020202020204" pitchFamily="34" charset="0"/>
              <a:ea typeface="Verdana" panose="020B0604030504040204" pitchFamily="34" charset="0"/>
            </a:endParaRP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8434" y="1980580"/>
            <a:ext cx="1178656" cy="1131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3"/>
          <p:cNvSpPr txBox="1">
            <a:spLocks noChangeArrowheads="1"/>
          </p:cNvSpPr>
          <p:nvPr/>
        </p:nvSpPr>
        <p:spPr bwMode="auto">
          <a:xfrm>
            <a:off x="8750673" y="2284823"/>
            <a:ext cx="113417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800" b="1" dirty="0">
                <a:solidFill>
                  <a:schemeClr val="bg1"/>
                </a:solidFill>
                <a:latin typeface="Century Gothic" panose="020B0502020202020204" pitchFamily="34" charset="0"/>
                <a:ea typeface="Gill Sans"/>
                <a:cs typeface="Gill Sans"/>
              </a:rPr>
              <a:t>65%</a:t>
            </a:r>
          </a:p>
        </p:txBody>
      </p:sp>
      <p:pic>
        <p:nvPicPr>
          <p:cNvPr id="14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8434" y="3501073"/>
            <a:ext cx="1178656" cy="1131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3"/>
          <p:cNvSpPr txBox="1">
            <a:spLocks noChangeArrowheads="1"/>
          </p:cNvSpPr>
          <p:nvPr/>
        </p:nvSpPr>
        <p:spPr bwMode="auto">
          <a:xfrm>
            <a:off x="8750673" y="3805316"/>
            <a:ext cx="113417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800" b="1" dirty="0">
                <a:solidFill>
                  <a:srgbClr val="FFFFFF"/>
                </a:solidFill>
                <a:latin typeface="Century Gothic" panose="020B0502020202020204" pitchFamily="34" charset="0"/>
                <a:ea typeface="Gill Sans"/>
                <a:cs typeface="Gill Sans"/>
              </a:rPr>
              <a:t>52%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178447" y="1955179"/>
            <a:ext cx="1747563" cy="1117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333" dirty="0">
                <a:latin typeface="Century" panose="02040604050505020304" pitchFamily="18" charset="0"/>
              </a:rPr>
              <a:t>Proportion of farms that reported using at least one sustainable land practice in 2020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0055454" y="2196450"/>
            <a:ext cx="51384" cy="642181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8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6194" y="5001269"/>
            <a:ext cx="1178656" cy="1131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3"/>
          <p:cNvSpPr txBox="1">
            <a:spLocks noChangeArrowheads="1"/>
          </p:cNvSpPr>
          <p:nvPr/>
        </p:nvSpPr>
        <p:spPr bwMode="auto">
          <a:xfrm>
            <a:off x="8728433" y="5305512"/>
            <a:ext cx="113417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800" b="1" dirty="0">
                <a:solidFill>
                  <a:srgbClr val="FFFFFF"/>
                </a:solidFill>
                <a:latin typeface="Century Gothic" panose="020B0502020202020204" pitchFamily="34" charset="0"/>
                <a:ea typeface="Gill Sans"/>
                <a:cs typeface="Gill Sans"/>
              </a:rPr>
              <a:t>21%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0178447" y="3611433"/>
            <a:ext cx="1747563" cy="9437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333" dirty="0">
                <a:latin typeface="Century" panose="02040604050505020304" pitchFamily="18" charset="0"/>
              </a:rPr>
              <a:t>Proportion of farms using </a:t>
            </a:r>
            <a:r>
              <a:rPr lang="en-CA" sz="1400" dirty="0">
                <a:latin typeface="Century" panose="02040604050505020304" pitchFamily="18" charset="0"/>
              </a:rPr>
              <a:t>shelterbelts or windbreaks (71% in Manitoba) </a:t>
            </a:r>
            <a:endParaRPr lang="en-CA" sz="1333" dirty="0">
              <a:latin typeface="Century" panose="020406040505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0055454" y="3814023"/>
            <a:ext cx="51384" cy="642181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2" name="Rectangle 21"/>
          <p:cNvSpPr/>
          <p:nvPr/>
        </p:nvSpPr>
        <p:spPr>
          <a:xfrm>
            <a:off x="10178448" y="5093538"/>
            <a:ext cx="1966224" cy="912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333" dirty="0">
                <a:latin typeface="Century" panose="02040604050505020304" pitchFamily="18" charset="0"/>
              </a:rPr>
              <a:t>Proportion of farms that reported using rotational grazing – (30% in Alberta)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0055454" y="5228855"/>
            <a:ext cx="51384" cy="642181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4" name="Rectangle 23"/>
          <p:cNvSpPr/>
          <p:nvPr/>
        </p:nvSpPr>
        <p:spPr>
          <a:xfrm>
            <a:off x="5058639" y="3320134"/>
            <a:ext cx="3398437" cy="28931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CA" sz="1400" b="1" dirty="0">
                <a:latin typeface="Century Gothic" panose="020B0502020202020204" pitchFamily="34" charset="0"/>
              </a:rPr>
              <a:t>Solar panels were the most frequently reported form of renewable energy production in 2021.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CA" sz="1400" b="1" dirty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CA" sz="1400" b="1">
                <a:latin typeface="Century Gothic" panose="020B0502020202020204" pitchFamily="34" charset="0"/>
              </a:rPr>
              <a:t>Since the last Census, </a:t>
            </a:r>
            <a:r>
              <a:rPr lang="en-CA" sz="1400" b="1" dirty="0">
                <a:latin typeface="Century Gothic" panose="020B0502020202020204" pitchFamily="34" charset="0"/>
              </a:rPr>
              <a:t>the number of farms jumped by 66.5% and increased in all provinces.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CA" sz="1400" b="1" dirty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CA" sz="1400" b="1" dirty="0">
                <a:latin typeface="Century Gothic" panose="020B0502020202020204" pitchFamily="34" charset="0"/>
              </a:rPr>
              <a:t>Other forms of renewable energy production are also emerging, such as geothermal energy systems and bioenergy.</a:t>
            </a:r>
          </a:p>
        </p:txBody>
      </p:sp>
      <p:pic>
        <p:nvPicPr>
          <p:cNvPr id="25" name="Image 3" descr="C:\Users\laroseb\AppData\Local\Microsoft\Windows\INetCache\Content.MSO\279A0EA8.tmp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5177" y="1988603"/>
            <a:ext cx="2285359" cy="11236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991620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539" y="1427694"/>
            <a:ext cx="10972800" cy="613919"/>
          </a:xfrm>
        </p:spPr>
        <p:txBody>
          <a:bodyPr/>
          <a:lstStyle/>
          <a:p>
            <a:r>
              <a:rPr lang="en-CA" dirty="0"/>
              <a:t>Technology use and irrigation also increasing on Canadian farms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76F06-851C-4EFA-A287-D359BA6C2B5F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2492943" y="5566669"/>
            <a:ext cx="598127" cy="16865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091070" y="5581435"/>
            <a:ext cx="2136913" cy="30777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CA" sz="1400" b="1" i="1" dirty="0"/>
              <a:t>58.6%</a:t>
            </a:r>
            <a:r>
              <a:rPr lang="en-CA" sz="1400" i="1" dirty="0"/>
              <a:t> increase since 2015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1663768" y="5810760"/>
            <a:ext cx="511869" cy="22123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263718" y="5997832"/>
            <a:ext cx="2136913" cy="30777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CA" sz="1400" b="1" i="1" dirty="0"/>
              <a:t>28.2%</a:t>
            </a:r>
            <a:r>
              <a:rPr lang="en-CA" sz="1400" i="1" dirty="0"/>
              <a:t> increase since 2015</a:t>
            </a:r>
          </a:p>
        </p:txBody>
      </p:sp>
      <p:graphicFrame>
        <p:nvGraphicFramePr>
          <p:cNvPr id="10" name="Chart 9"/>
          <p:cNvGraphicFramePr>
            <a:graphicFrameLocks noGrp="1"/>
          </p:cNvGraphicFramePr>
          <p:nvPr/>
        </p:nvGraphicFramePr>
        <p:xfrm>
          <a:off x="319539" y="2128086"/>
          <a:ext cx="6171840" cy="37932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Rectangle 2"/>
          <p:cNvSpPr/>
          <p:nvPr/>
        </p:nvSpPr>
        <p:spPr>
          <a:xfrm>
            <a:off x="2106407" y="6303626"/>
            <a:ext cx="6096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"/>
            <a:r>
              <a:rPr lang="en-CA" sz="1050" b="1" dirty="0">
                <a:solidFill>
                  <a:srgbClr val="000000"/>
                </a:solidFill>
                <a:latin typeface="Verdana" panose="020B0604030504040204" pitchFamily="34" charset="0"/>
              </a:rPr>
              <a:t>Source</a:t>
            </a:r>
            <a:r>
              <a:rPr lang="en-CA" sz="1050" dirty="0">
                <a:solidFill>
                  <a:srgbClr val="000000"/>
                </a:solidFill>
                <a:latin typeface="Verdana" panose="020B0604030504040204" pitchFamily="34" charset="0"/>
              </a:rPr>
              <a:t>: Statistics Canada, Census of Agriculture, 3438.</a:t>
            </a:r>
          </a:p>
        </p:txBody>
      </p:sp>
      <p:graphicFrame>
        <p:nvGraphicFramePr>
          <p:cNvPr id="15" name="Chart 14"/>
          <p:cNvGraphicFramePr>
            <a:graphicFrameLocks/>
          </p:cNvGraphicFramePr>
          <p:nvPr/>
        </p:nvGraphicFramePr>
        <p:xfrm>
          <a:off x="6610225" y="2186912"/>
          <a:ext cx="5379294" cy="40241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0581692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Farmers adapted the ways they sell to people during the pandemic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76F06-851C-4EFA-A287-D359BA6C2B5F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Image 2" descr="C:\Users\laroseb\AppData\Local\Microsoft\Windows\INetCache\Content.MSO\A2380ED.tmp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1805" y="2637807"/>
            <a:ext cx="2655570" cy="172529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68814"/>
            <a:ext cx="1178656" cy="1131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13"/>
          <p:cNvSpPr txBox="1">
            <a:spLocks noChangeArrowheads="1"/>
          </p:cNvSpPr>
          <p:nvPr/>
        </p:nvSpPr>
        <p:spPr bwMode="auto">
          <a:xfrm>
            <a:off x="631839" y="2573057"/>
            <a:ext cx="113417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b="1" dirty="0">
                <a:solidFill>
                  <a:schemeClr val="bg1"/>
                </a:solidFill>
                <a:latin typeface="Century Gothic" panose="020B0502020202020204" pitchFamily="34" charset="0"/>
                <a:ea typeface="Gill Sans"/>
                <a:cs typeface="Gill Sans"/>
              </a:rPr>
              <a:t>13.6%</a:t>
            </a:r>
          </a:p>
        </p:txBody>
      </p:sp>
      <p:sp>
        <p:nvSpPr>
          <p:cNvPr id="8" name="Rectangle 7"/>
          <p:cNvSpPr/>
          <p:nvPr/>
        </p:nvSpPr>
        <p:spPr>
          <a:xfrm>
            <a:off x="2059613" y="2243413"/>
            <a:ext cx="1747563" cy="912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333" dirty="0">
                <a:latin typeface="Century" panose="02040604050505020304" pitchFamily="18" charset="0"/>
              </a:rPr>
              <a:t>Proportion of farms that used direct sales methods, up from 12.7% in 2015</a:t>
            </a:r>
          </a:p>
        </p:txBody>
      </p:sp>
      <p:sp>
        <p:nvSpPr>
          <p:cNvPr id="9" name="Rectangle 8"/>
          <p:cNvSpPr/>
          <p:nvPr/>
        </p:nvSpPr>
        <p:spPr>
          <a:xfrm>
            <a:off x="1936620" y="2484684"/>
            <a:ext cx="51384" cy="642181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0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60" y="3666959"/>
            <a:ext cx="1178656" cy="1131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3"/>
          <p:cNvSpPr txBox="1">
            <a:spLocks noChangeArrowheads="1"/>
          </p:cNvSpPr>
          <p:nvPr/>
        </p:nvSpPr>
        <p:spPr bwMode="auto">
          <a:xfrm>
            <a:off x="609599" y="3971202"/>
            <a:ext cx="113417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b="1" dirty="0">
                <a:solidFill>
                  <a:schemeClr val="bg1"/>
                </a:solidFill>
                <a:latin typeface="Century Gothic" panose="020B0502020202020204" pitchFamily="34" charset="0"/>
                <a:ea typeface="Gill Sans"/>
                <a:cs typeface="Gill Sans"/>
              </a:rPr>
              <a:t>50.1%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059613" y="3745627"/>
            <a:ext cx="1945857" cy="912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333" dirty="0">
                <a:latin typeface="Century" panose="02040604050505020304" pitchFamily="18" charset="0"/>
              </a:rPr>
              <a:t>Of these, about half reported using direct delivery as a method of direct sales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936620" y="3908230"/>
            <a:ext cx="51384" cy="642181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746385" y="5055362"/>
            <a:ext cx="5992346" cy="9137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600" b="1" dirty="0">
                <a:latin typeface="Century Gothic" panose="020B0502020202020204" pitchFamily="34" charset="0"/>
              </a:rPr>
              <a:t>Vegetable and melon farms were the most likely to report direct sales. In 2020, 52.2% of farms in this category reported direct sales, up from 50.2% in 2015.</a:t>
            </a:r>
            <a:endParaRPr lang="en-CA" sz="1600" b="1" u="sng" dirty="0">
              <a:latin typeface="Century Gothic" panose="020B0502020202020204" pitchFamily="34" charset="0"/>
              <a:ea typeface="Verdana" panose="020B0604030504040204" pitchFamily="34" charset="0"/>
            </a:endParaRPr>
          </a:p>
        </p:txBody>
      </p:sp>
      <p:graphicFrame>
        <p:nvGraphicFramePr>
          <p:cNvPr id="16" name="Chart 15"/>
          <p:cNvGraphicFramePr>
            <a:graphicFrameLocks/>
          </p:cNvGraphicFramePr>
          <p:nvPr/>
        </p:nvGraphicFramePr>
        <p:xfrm>
          <a:off x="7487645" y="2268814"/>
          <a:ext cx="3333750" cy="3895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8" name="Rectangle 17"/>
          <p:cNvSpPr/>
          <p:nvPr/>
        </p:nvSpPr>
        <p:spPr>
          <a:xfrm>
            <a:off x="3032541" y="6313282"/>
            <a:ext cx="6096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"/>
            <a:r>
              <a:rPr lang="en-CA" sz="1050" b="1" dirty="0">
                <a:solidFill>
                  <a:srgbClr val="000000"/>
                </a:solidFill>
                <a:latin typeface="Verdana" panose="020B0604030504040204" pitchFamily="34" charset="0"/>
              </a:rPr>
              <a:t>Source</a:t>
            </a:r>
            <a:r>
              <a:rPr lang="en-CA" sz="1050" dirty="0">
                <a:solidFill>
                  <a:srgbClr val="000000"/>
                </a:solidFill>
                <a:latin typeface="Verdana" panose="020B0604030504040204" pitchFamily="34" charset="0"/>
              </a:rPr>
              <a:t>: Statistics Canada, Census of Agriculture, 3438.</a:t>
            </a:r>
          </a:p>
        </p:txBody>
      </p:sp>
    </p:spTree>
    <p:extLst>
      <p:ext uri="{BB962C8B-B14F-4D97-AF65-F5344CB8AC3E}">
        <p14:creationId xmlns:p14="http://schemas.microsoft.com/office/powerpoint/2010/main" val="24637908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296" y="1362331"/>
            <a:ext cx="11074025" cy="613919"/>
          </a:xfrm>
        </p:spPr>
        <p:txBody>
          <a:bodyPr>
            <a:noAutofit/>
          </a:bodyPr>
          <a:lstStyle/>
          <a:p>
            <a:r>
              <a:rPr lang="en-CA" dirty="0"/>
              <a:t>High value of land could represent a barrier to entry for younger farmers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76F06-851C-4EFA-A287-D359BA6C2B5F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0466" y="1864426"/>
            <a:ext cx="7019856" cy="4939792"/>
          </a:xfrm>
          <a:prstGeom prst="rect">
            <a:avLst/>
          </a:prstGeom>
        </p:spPr>
      </p:pic>
      <p:pic>
        <p:nvPicPr>
          <p:cNvPr id="10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548" y="2222307"/>
            <a:ext cx="1178656" cy="1131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3"/>
          <p:cNvSpPr txBox="1">
            <a:spLocks noChangeArrowheads="1"/>
          </p:cNvSpPr>
          <p:nvPr/>
        </p:nvSpPr>
        <p:spPr bwMode="auto">
          <a:xfrm>
            <a:off x="1043787" y="2526550"/>
            <a:ext cx="113417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b="1" dirty="0">
                <a:solidFill>
                  <a:schemeClr val="bg1"/>
                </a:solidFill>
                <a:latin typeface="Century Gothic" panose="020B0502020202020204" pitchFamily="34" charset="0"/>
                <a:ea typeface="Gill Sans"/>
                <a:cs typeface="Gill Sans"/>
              </a:rPr>
              <a:t>22.7%</a:t>
            </a:r>
            <a:endParaRPr lang="en-US" altLang="en-US" sz="2800" b="1" dirty="0">
              <a:solidFill>
                <a:schemeClr val="bg1"/>
              </a:solidFill>
              <a:latin typeface="Century Gothic" panose="020B0502020202020204" pitchFamily="34" charset="0"/>
              <a:ea typeface="Gill Sans"/>
              <a:cs typeface="Gill San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535631" y="2410861"/>
            <a:ext cx="1860486" cy="912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333" dirty="0">
                <a:latin typeface="Century" panose="02040604050505020304" pitchFamily="18" charset="0"/>
              </a:rPr>
              <a:t>Total increase in the value of land and buildings since 2016 (in real terms)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348568" y="2438177"/>
            <a:ext cx="51384" cy="642181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Rectangle 13"/>
          <p:cNvSpPr/>
          <p:nvPr/>
        </p:nvSpPr>
        <p:spPr>
          <a:xfrm>
            <a:off x="1462911" y="3658257"/>
            <a:ext cx="2933205" cy="224676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CA" sz="1400" b="1" dirty="0">
                <a:latin typeface="Century Gothic" panose="020B0502020202020204" pitchFamily="34" charset="0"/>
              </a:rPr>
              <a:t>The total market value of land and buildings for farms in Canada reached $603.8 billion in 2021.</a:t>
            </a:r>
          </a:p>
          <a:p>
            <a:pPr algn="ctr">
              <a:defRPr/>
            </a:pPr>
            <a:endParaRPr lang="en-CA" sz="1400" b="1" dirty="0">
              <a:latin typeface="Century Gothic" panose="020B0502020202020204" pitchFamily="34" charset="0"/>
            </a:endParaRPr>
          </a:p>
          <a:p>
            <a:pPr algn="ctr">
              <a:defRPr/>
            </a:pPr>
            <a:r>
              <a:rPr lang="en-CA" sz="1400" b="1" dirty="0">
                <a:latin typeface="Century Gothic" panose="020B0502020202020204" pitchFamily="34" charset="0"/>
              </a:rPr>
              <a:t>Total value of owned land: $</a:t>
            </a:r>
            <a:r>
              <a:rPr lang="en-CA" sz="1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420.9 </a:t>
            </a:r>
            <a:r>
              <a:rPr lang="en-CA" sz="1400" b="1" dirty="0">
                <a:latin typeface="Century Gothic" panose="020B0502020202020204" pitchFamily="34" charset="0"/>
              </a:rPr>
              <a:t>billion</a:t>
            </a:r>
          </a:p>
          <a:p>
            <a:pPr algn="ctr">
              <a:defRPr/>
            </a:pPr>
            <a:endParaRPr lang="en-CA" sz="1400" b="1" dirty="0">
              <a:latin typeface="Century Gothic" panose="020B0502020202020204" pitchFamily="34" charset="0"/>
            </a:endParaRPr>
          </a:p>
          <a:p>
            <a:pPr algn="ctr">
              <a:defRPr/>
            </a:pPr>
            <a:r>
              <a:rPr lang="en-CA" sz="1400" b="1" dirty="0">
                <a:latin typeface="Century Gothic" panose="020B0502020202020204" pitchFamily="34" charset="0"/>
              </a:rPr>
              <a:t>Total value of rented land: $182.9 billion</a:t>
            </a:r>
          </a:p>
        </p:txBody>
      </p:sp>
    </p:spTree>
    <p:extLst>
      <p:ext uri="{BB962C8B-B14F-4D97-AF65-F5344CB8AC3E}">
        <p14:creationId xmlns:p14="http://schemas.microsoft.com/office/powerpoint/2010/main" val="40192531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1050" y="1667527"/>
            <a:ext cx="10591800" cy="613919"/>
          </a:xfrm>
        </p:spPr>
        <p:txBody>
          <a:bodyPr>
            <a:noAutofit/>
          </a:bodyPr>
          <a:lstStyle/>
          <a:p>
            <a:r>
              <a:rPr lang="en-CA" dirty="0"/>
              <a:t>Fewer and older farm operators in Canada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76F06-851C-4EFA-A287-D359BA6C2B5F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303383" y="1821346"/>
            <a:ext cx="4669790" cy="406265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CA" sz="1600" b="1" dirty="0">
                <a:latin typeface="Century Gothic" panose="020B0502020202020204" pitchFamily="34" charset="0"/>
                <a:cs typeface="+mn-cs"/>
              </a:rPr>
              <a:t>The aging of farmers has a regional dimension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CA" sz="1400" b="1" dirty="0">
              <a:latin typeface="Century Gothic" panose="020B0502020202020204" pitchFamily="34" charset="0"/>
              <a:cs typeface="+mn-cs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CA" sz="1400" b="1" dirty="0">
                <a:latin typeface="Century Gothic" panose="020B0502020202020204" pitchFamily="34" charset="0"/>
                <a:cs typeface="+mn-cs"/>
              </a:rPr>
              <a:t>Oldest Census Agricultural </a:t>
            </a:r>
            <a:r>
              <a:rPr lang="en-CA" sz="1400" b="1" dirty="0">
                <a:latin typeface="Century Gothic" panose="020B0502020202020204" pitchFamily="34" charset="0"/>
              </a:rPr>
              <a:t>R</a:t>
            </a:r>
            <a:r>
              <a:rPr lang="en-CA" sz="1400" b="1" dirty="0">
                <a:latin typeface="Century Gothic" panose="020B0502020202020204" pitchFamily="34" charset="0"/>
                <a:cs typeface="+mn-cs"/>
              </a:rPr>
              <a:t>egion (</a:t>
            </a:r>
            <a:r>
              <a:rPr lang="en-CA" sz="1400" b="1" dirty="0" err="1">
                <a:latin typeface="Century Gothic" panose="020B0502020202020204" pitchFamily="34" charset="0"/>
                <a:cs typeface="+mn-cs"/>
              </a:rPr>
              <a:t>CARs</a:t>
            </a:r>
            <a:r>
              <a:rPr lang="en-CA" sz="1400" b="1" dirty="0">
                <a:latin typeface="Century Gothic" panose="020B0502020202020204" pitchFamily="34" charset="0"/>
                <a:cs typeface="+mn-cs"/>
              </a:rPr>
              <a:t>)* in Canada: Yarmouth, Nova Scotia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CA" sz="1400" b="1" dirty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CA" sz="1400" b="1" dirty="0">
                <a:latin typeface="Century Gothic" panose="020B0502020202020204" pitchFamily="34" charset="0"/>
                <a:cs typeface="+mn-cs"/>
              </a:rPr>
              <a:t>Four of the five oldest </a:t>
            </a:r>
            <a:r>
              <a:rPr lang="en-CA" sz="1400" b="1" dirty="0" err="1">
                <a:latin typeface="Century Gothic" panose="020B0502020202020204" pitchFamily="34" charset="0"/>
                <a:cs typeface="+mn-cs"/>
              </a:rPr>
              <a:t>CARs</a:t>
            </a:r>
            <a:r>
              <a:rPr lang="en-CA" sz="1400" b="1" dirty="0">
                <a:latin typeface="Century Gothic" panose="020B0502020202020204" pitchFamily="34" charset="0"/>
                <a:cs typeface="+mn-cs"/>
              </a:rPr>
              <a:t> are in Nova Scotia or in Newfoundland &amp; Labrador; over 70% of farm operators are aged at least 55 in these </a:t>
            </a:r>
            <a:r>
              <a:rPr lang="en-CA" sz="1400" b="1" dirty="0" err="1">
                <a:latin typeface="Century Gothic" panose="020B0502020202020204" pitchFamily="34" charset="0"/>
                <a:cs typeface="+mn-cs"/>
              </a:rPr>
              <a:t>CARs</a:t>
            </a:r>
            <a:endParaRPr lang="en-CA" sz="1400" b="1" dirty="0">
              <a:latin typeface="Century Gothic" panose="020B0502020202020204" pitchFamily="34" charset="0"/>
              <a:cs typeface="+mn-cs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CA" sz="1400" b="1" dirty="0">
              <a:latin typeface="Century Gothic" panose="020B0502020202020204" pitchFamily="34" charset="0"/>
              <a:cs typeface="+mn-cs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CA" sz="1400" b="1" dirty="0">
                <a:latin typeface="Century Gothic" panose="020B0502020202020204" pitchFamily="34" charset="0"/>
              </a:rPr>
              <a:t>These regions also face a shrinking tax base and lower immigration rates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CA" sz="1400" b="1" dirty="0">
              <a:latin typeface="Century Gothic" panose="020B0502020202020204" pitchFamily="34" charset="0"/>
              <a:cs typeface="+mn-cs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CA" sz="1400" b="1" dirty="0">
                <a:latin typeface="Century Gothic" panose="020B0502020202020204" pitchFamily="34" charset="0"/>
                <a:cs typeface="+mn-cs"/>
              </a:rPr>
              <a:t>In contrast, the five youngest </a:t>
            </a:r>
            <a:r>
              <a:rPr lang="en-CA" sz="1400" b="1" dirty="0" err="1">
                <a:latin typeface="Century Gothic" panose="020B0502020202020204" pitchFamily="34" charset="0"/>
                <a:cs typeface="+mn-cs"/>
              </a:rPr>
              <a:t>CARs</a:t>
            </a:r>
            <a:r>
              <a:rPr lang="en-CA" sz="1400" b="1" dirty="0">
                <a:latin typeface="Century Gothic" panose="020B0502020202020204" pitchFamily="34" charset="0"/>
                <a:cs typeface="+mn-cs"/>
              </a:rPr>
              <a:t> (with the highest proportion of younger operators) are all in Manitoba and Saskatchewan</a:t>
            </a:r>
          </a:p>
          <a:p>
            <a:pPr>
              <a:defRPr/>
            </a:pPr>
            <a:endParaRPr lang="en-CA" sz="1000" dirty="0">
              <a:latin typeface="Century Gothic" panose="020B0502020202020204" pitchFamily="34" charset="0"/>
            </a:endParaRPr>
          </a:p>
          <a:p>
            <a:pPr>
              <a:defRPr/>
            </a:pPr>
            <a:r>
              <a:rPr lang="en-CA" sz="1000" dirty="0">
                <a:latin typeface="Century Gothic" panose="020B0502020202020204" pitchFamily="34" charset="0"/>
              </a:rPr>
              <a:t>*defined as those that had the highest proportion of operators aged at least 55. </a:t>
            </a:r>
          </a:p>
        </p:txBody>
      </p:sp>
      <p:graphicFrame>
        <p:nvGraphicFramePr>
          <p:cNvPr id="8" name="Chart 7"/>
          <p:cNvGraphicFramePr>
            <a:graphicFrameLocks/>
          </p:cNvGraphicFramePr>
          <p:nvPr/>
        </p:nvGraphicFramePr>
        <p:xfrm>
          <a:off x="228724" y="2173184"/>
          <a:ext cx="7074659" cy="41831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9992F588-3F7B-24AE-D29A-58F68F656D38}"/>
              </a:ext>
            </a:extLst>
          </p:cNvPr>
          <p:cNvSpPr/>
          <p:nvPr/>
        </p:nvSpPr>
        <p:spPr>
          <a:xfrm>
            <a:off x="3032541" y="6313282"/>
            <a:ext cx="6096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"/>
            <a:r>
              <a:rPr lang="en-CA" sz="1050" b="1" dirty="0">
                <a:solidFill>
                  <a:srgbClr val="000000"/>
                </a:solidFill>
                <a:latin typeface="Verdana" panose="020B0604030504040204" pitchFamily="34" charset="0"/>
              </a:rPr>
              <a:t>Source</a:t>
            </a:r>
            <a:r>
              <a:rPr lang="en-CA" sz="1050" dirty="0">
                <a:solidFill>
                  <a:srgbClr val="000000"/>
                </a:solidFill>
                <a:latin typeface="Verdana" panose="020B0604030504040204" pitchFamily="34" charset="0"/>
              </a:rPr>
              <a:t>: Statistics Canada, Census of Agriculture, 3438.</a:t>
            </a:r>
          </a:p>
        </p:txBody>
      </p:sp>
    </p:spTree>
    <p:extLst>
      <p:ext uri="{BB962C8B-B14F-4D97-AF65-F5344CB8AC3E}">
        <p14:creationId xmlns:p14="http://schemas.microsoft.com/office/powerpoint/2010/main" val="24778710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Multiple ways to access CEAG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525811"/>
            <a:ext cx="10972800" cy="3610949"/>
          </a:xfrm>
        </p:spPr>
        <p:txBody>
          <a:bodyPr/>
          <a:lstStyle/>
          <a:p>
            <a:r>
              <a:rPr lang="en-CA" dirty="0"/>
              <a:t>Census of Agriculture portal: </a:t>
            </a:r>
            <a:r>
              <a:rPr lang="en-US" dirty="0">
                <a:hlinkClick r:id="rId2"/>
              </a:rPr>
              <a:t>Census of Agriculture (statcan.gc.ca)</a:t>
            </a:r>
            <a:endParaRPr lang="en-CA" dirty="0"/>
          </a:p>
          <a:p>
            <a:endParaRPr lang="en-CA" dirty="0"/>
          </a:p>
          <a:p>
            <a:r>
              <a:rPr lang="en-CA" dirty="0"/>
              <a:t>Provincial and territorial profiles: </a:t>
            </a:r>
            <a:r>
              <a:rPr lang="en-CA" dirty="0">
                <a:hlinkClick r:id="rId3"/>
              </a:rPr>
              <a:t>Canadian Agriculture at a Glance (statcan.gc.ca)</a:t>
            </a:r>
            <a:endParaRPr lang="en-CA" dirty="0"/>
          </a:p>
          <a:p>
            <a:pPr marL="0" indent="0">
              <a:buNone/>
            </a:pPr>
            <a:r>
              <a:rPr lang="en-CA" dirty="0"/>
              <a:t> </a:t>
            </a:r>
          </a:p>
          <a:p>
            <a:r>
              <a:rPr lang="en-CA" dirty="0" err="1"/>
              <a:t>CEAG</a:t>
            </a:r>
            <a:r>
              <a:rPr lang="en-CA" dirty="0"/>
              <a:t> Community Profiles: </a:t>
            </a:r>
            <a:r>
              <a:rPr lang="en-CA" dirty="0">
                <a:hlinkClick r:id="rId4"/>
              </a:rPr>
              <a:t>Census of Agriculture: Community Profiles (</a:t>
            </a:r>
            <a:r>
              <a:rPr lang="en-CA" dirty="0" err="1">
                <a:hlinkClick r:id="rId4"/>
              </a:rPr>
              <a:t>statcan.gc.ca</a:t>
            </a:r>
            <a:r>
              <a:rPr lang="en-CA" dirty="0">
                <a:hlinkClick r:id="rId4"/>
              </a:rPr>
              <a:t>)</a:t>
            </a:r>
            <a:endParaRPr lang="en-CA" dirty="0"/>
          </a:p>
          <a:p>
            <a:endParaRPr lang="en-CA" dirty="0"/>
          </a:p>
          <a:p>
            <a:r>
              <a:rPr lang="en-CA" dirty="0" err="1"/>
              <a:t>CEAG</a:t>
            </a:r>
            <a:r>
              <a:rPr lang="en-CA" dirty="0"/>
              <a:t> Mapping Tool: </a:t>
            </a:r>
            <a:r>
              <a:rPr lang="en-CA" dirty="0">
                <a:hlinkClick r:id="rId5"/>
              </a:rPr>
              <a:t>Census of Agriculture: Mapping Tool, 2016 and 2021 (</a:t>
            </a:r>
            <a:r>
              <a:rPr lang="en-CA" dirty="0" err="1">
                <a:hlinkClick r:id="rId5"/>
              </a:rPr>
              <a:t>statcan.gc.ca</a:t>
            </a:r>
            <a:r>
              <a:rPr lang="en-CA" dirty="0">
                <a:hlinkClick r:id="rId5"/>
              </a:rPr>
              <a:t>)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76F06-851C-4EFA-A287-D359BA6C2B5F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0873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1050" y="1444095"/>
            <a:ext cx="10591800" cy="613919"/>
          </a:xfrm>
        </p:spPr>
        <p:txBody>
          <a:bodyPr>
            <a:noAutofit/>
          </a:bodyPr>
          <a:lstStyle/>
          <a:p>
            <a:r>
              <a:rPr lang="en-CA" dirty="0"/>
              <a:t>Women and diversity in agriculture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76F06-851C-4EFA-A287-D359BA6C2B5F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9859" y="2590442"/>
            <a:ext cx="1178656" cy="1131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13"/>
          <p:cNvSpPr txBox="1">
            <a:spLocks noChangeArrowheads="1"/>
          </p:cNvSpPr>
          <p:nvPr/>
        </p:nvSpPr>
        <p:spPr bwMode="auto">
          <a:xfrm>
            <a:off x="7872098" y="2894685"/>
            <a:ext cx="113417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800" b="1" dirty="0">
                <a:solidFill>
                  <a:schemeClr val="bg1"/>
                </a:solidFill>
                <a:latin typeface="Century Gothic" panose="020B0502020202020204" pitchFamily="34" charset="0"/>
                <a:ea typeface="Gill Sans"/>
                <a:cs typeface="Gill Sans"/>
              </a:rPr>
              <a:t>1.9%</a:t>
            </a:r>
          </a:p>
        </p:txBody>
      </p:sp>
      <p:sp>
        <p:nvSpPr>
          <p:cNvPr id="7" name="Rectangle 6"/>
          <p:cNvSpPr/>
          <p:nvPr/>
        </p:nvSpPr>
        <p:spPr>
          <a:xfrm>
            <a:off x="9299872" y="2802448"/>
            <a:ext cx="1747563" cy="707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333" dirty="0">
                <a:latin typeface="Century" panose="02040604050505020304" pitchFamily="18" charset="0"/>
              </a:rPr>
              <a:t>Proportion of farms operators who are Indigenous</a:t>
            </a:r>
          </a:p>
        </p:txBody>
      </p:sp>
      <p:sp>
        <p:nvSpPr>
          <p:cNvPr id="8" name="Rectangle 7"/>
          <p:cNvSpPr/>
          <p:nvPr/>
        </p:nvSpPr>
        <p:spPr>
          <a:xfrm>
            <a:off x="9176879" y="2806312"/>
            <a:ext cx="51384" cy="642181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9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2098" y="3977057"/>
            <a:ext cx="1178656" cy="1131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13"/>
          <p:cNvSpPr txBox="1">
            <a:spLocks noChangeArrowheads="1"/>
          </p:cNvSpPr>
          <p:nvPr/>
        </p:nvSpPr>
        <p:spPr bwMode="auto">
          <a:xfrm>
            <a:off x="7894337" y="4281300"/>
            <a:ext cx="113417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800" b="1" dirty="0">
                <a:solidFill>
                  <a:schemeClr val="bg1"/>
                </a:solidFill>
                <a:latin typeface="Century Gothic" panose="020B0502020202020204" pitchFamily="34" charset="0"/>
                <a:ea typeface="Gill Sans"/>
                <a:cs typeface="Gill Sans"/>
              </a:rPr>
              <a:t>8.7%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322111" y="4189063"/>
            <a:ext cx="1747563" cy="707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333" dirty="0">
                <a:latin typeface="Century" panose="02040604050505020304" pitchFamily="18" charset="0"/>
              </a:rPr>
              <a:t>Proportion of farm operators who are immigrants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199118" y="4192927"/>
            <a:ext cx="51384" cy="642181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" name="TextBox 12"/>
          <p:cNvSpPr txBox="1"/>
          <p:nvPr/>
        </p:nvSpPr>
        <p:spPr>
          <a:xfrm>
            <a:off x="8724101" y="1991785"/>
            <a:ext cx="17812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2400" b="1" dirty="0">
                <a:latin typeface="Century Gothic" panose="020B0502020202020204" pitchFamily="34" charset="0"/>
              </a:rPr>
              <a:t>From 2016: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664604" y="5234186"/>
            <a:ext cx="4110349" cy="9541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CA" sz="1400" b="1" dirty="0">
                <a:latin typeface="Century Gothic" panose="020B0502020202020204" pitchFamily="34" charset="0"/>
              </a:rPr>
              <a:t>In 2023, Statistics Canada will publish additional </a:t>
            </a:r>
            <a:r>
              <a:rPr lang="en-CA" sz="1400" b="1" dirty="0" err="1">
                <a:latin typeface="Century Gothic" panose="020B0502020202020204" pitchFamily="34" charset="0"/>
              </a:rPr>
              <a:t>Agri</a:t>
            </a:r>
            <a:r>
              <a:rPr lang="en-CA" sz="1400" b="1" dirty="0">
                <a:latin typeface="Century Gothic" panose="020B0502020202020204" pitchFamily="34" charset="0"/>
              </a:rPr>
              <a:t>-diversity indicators based on a linkage between the Census of Agriculture and the Census of Population.</a:t>
            </a:r>
            <a:endParaRPr lang="en-CA" sz="800" b="1" dirty="0">
              <a:latin typeface="Century Gothic" panose="020B0502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78775" y="2058014"/>
            <a:ext cx="6699728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CA" sz="1400" b="1" dirty="0">
                <a:latin typeface="Century Gothic" panose="020B0502020202020204" pitchFamily="34" charset="0"/>
              </a:rPr>
              <a:t>While the total number of farm operators declined (from </a:t>
            </a:r>
            <a:r>
              <a:rPr lang="en-GB" sz="1400" b="1" dirty="0">
                <a:latin typeface="Century Gothic" panose="020B0502020202020204" pitchFamily="34" charset="0"/>
              </a:rPr>
              <a:t>271,935 to 262,455) the number of female farm operators increased (</a:t>
            </a:r>
            <a:r>
              <a:rPr lang="en-GB" sz="1400" b="1">
                <a:latin typeface="Century Gothic" panose="020B0502020202020204" pitchFamily="34" charset="0"/>
              </a:rPr>
              <a:t>from 77,970 </a:t>
            </a:r>
            <a:r>
              <a:rPr lang="en-GB" sz="1400" b="1" dirty="0">
                <a:latin typeface="Century Gothic" panose="020B0502020202020204" pitchFamily="34" charset="0"/>
              </a:rPr>
              <a:t>to 79,795)</a:t>
            </a:r>
            <a:r>
              <a:rPr lang="en-CA" sz="1400" b="1" dirty="0">
                <a:latin typeface="Century Gothic" panose="020B0502020202020204" pitchFamily="34" charset="0"/>
              </a:rPr>
              <a:t>.</a:t>
            </a:r>
            <a:endParaRPr lang="en-CA" sz="800" b="1" dirty="0">
              <a:latin typeface="Century Gothic" panose="020B0502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996077" y="5524011"/>
            <a:ext cx="4465123" cy="7386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CA" sz="1400" b="1" dirty="0">
                <a:latin typeface="Century Gothic" panose="020B0502020202020204" pitchFamily="34" charset="0"/>
              </a:rPr>
              <a:t>Women are more likely to be found in smaller operations and play a variety of key roles on the farm, from technology to management services.</a:t>
            </a:r>
            <a:endParaRPr lang="en-CA" sz="800" b="1" dirty="0">
              <a:latin typeface="Century Gothic" panose="020B0502020202020204" pitchFamily="34" charset="0"/>
            </a:endParaRPr>
          </a:p>
        </p:txBody>
      </p:sp>
      <p:graphicFrame>
        <p:nvGraphicFramePr>
          <p:cNvPr id="17" name="Chart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9599535"/>
              </p:ext>
            </p:extLst>
          </p:nvPr>
        </p:nvGraphicFramePr>
        <p:xfrm>
          <a:off x="1071100" y="2683403"/>
          <a:ext cx="6315076" cy="2738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4669110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sz="3600" dirty="0"/>
              <a:t>What’s next?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2163861"/>
            <a:ext cx="10906125" cy="4192490"/>
          </a:xfr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CA" dirty="0"/>
              <a:t>Additional releases</a:t>
            </a:r>
            <a:r>
              <a:rPr lang="en-CA" b="1" dirty="0"/>
              <a:t>:</a:t>
            </a:r>
          </a:p>
          <a:p>
            <a:pPr lvl="1"/>
            <a:r>
              <a:rPr lang="en-CA" b="1" dirty="0"/>
              <a:t>Starting this Fall</a:t>
            </a:r>
            <a:r>
              <a:rPr lang="en-CA" dirty="0"/>
              <a:t>: release of additional studies on farm and farm operator data in </a:t>
            </a:r>
            <a:r>
              <a:rPr lang="en-CA" i="1" dirty="0"/>
              <a:t>Canadian Agriculture at a Glance</a:t>
            </a:r>
          </a:p>
          <a:p>
            <a:pPr lvl="1"/>
            <a:r>
              <a:rPr lang="en-CA" b="1" dirty="0"/>
              <a:t>September 2022</a:t>
            </a:r>
            <a:r>
              <a:rPr lang="en-CA" dirty="0"/>
              <a:t>: Release of cannabis data </a:t>
            </a:r>
          </a:p>
          <a:p>
            <a:pPr lvl="1"/>
            <a:r>
              <a:rPr lang="en-CA" b="1" dirty="0"/>
              <a:t>December 2022</a:t>
            </a:r>
            <a:r>
              <a:rPr lang="en-CA" dirty="0"/>
              <a:t>: Release of AESD database	</a:t>
            </a:r>
          </a:p>
          <a:p>
            <a:pPr lvl="1"/>
            <a:r>
              <a:rPr lang="en-CA" b="1" dirty="0"/>
              <a:t>May 2023</a:t>
            </a:r>
            <a:r>
              <a:rPr lang="en-CA" dirty="0"/>
              <a:t>: Release on the socioeconomic characteristics of farm operators (based on a linkage between the Census of Agriculture and the Census of Population)</a:t>
            </a:r>
          </a:p>
          <a:p>
            <a:r>
              <a:rPr lang="en-CA" dirty="0"/>
              <a:t>Consultations for </a:t>
            </a:r>
            <a:r>
              <a:rPr lang="en-CA" dirty="0" err="1"/>
              <a:t>CEAG</a:t>
            </a:r>
            <a:r>
              <a:rPr lang="en-CA" dirty="0"/>
              <a:t> 2026 also set to begin </a:t>
            </a:r>
          </a:p>
          <a:p>
            <a:pPr lvl="1"/>
            <a:r>
              <a:rPr lang="en-CA" dirty="0"/>
              <a:t>External stakeholders to be consulted in the Fall of 2022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76F06-851C-4EFA-A287-D359BA6C2B5F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8111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F9D93-1EF3-BF7C-0663-2A6CF942C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212656"/>
            <a:ext cx="10972800" cy="613919"/>
          </a:xfrm>
        </p:spPr>
        <p:txBody>
          <a:bodyPr/>
          <a:lstStyle/>
          <a:p>
            <a:pPr algn="ctr"/>
            <a:r>
              <a:rPr lang="en-CA" dirty="0"/>
              <a:t>Thank you!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1BA8B0-E138-F837-315A-F9BEC6746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76F06-851C-4EFA-A287-D359BA6C2B5F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0135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76F06-851C-4EFA-A287-D359BA6C2B5F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09600" y="1518937"/>
            <a:ext cx="10972800" cy="6139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3600" dirty="0"/>
              <a:t>The context for Canadian farmers in 2021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09600" y="2324517"/>
            <a:ext cx="10734675" cy="365718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CA" sz="2000" dirty="0"/>
              <a:t>Agriculture is a profitable, export-driven industry in Canada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CA" sz="1600" dirty="0"/>
              <a:t>Among industries that experienced the fastest growth during the pandemic 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CA" sz="1600" dirty="0"/>
              <a:t>15% increase in farm cash receipts in 2021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CA" sz="1600" dirty="0"/>
              <a:t>While this is creating some opportunities, farmers also face a number of challenges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CA" sz="2000" dirty="0"/>
              <a:t>Sources of concerns in the industry includes rising cost of inputs, rising international instability, supply chain problems &amp; labour issues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CA" sz="2000" dirty="0"/>
              <a:t>Climate change events are also quite present in the minds of Canadian farmers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CA" sz="1600" dirty="0"/>
              <a:t>2021 was the year of the drought in Western Canada and the flood in BC, although both events took place after May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CA" sz="2000" dirty="0" err="1"/>
              <a:t>COVID</a:t>
            </a:r>
            <a:r>
              <a:rPr lang="en-CA" sz="2000" dirty="0"/>
              <a:t> introduced supply chain challenges in 2020 that improved on a number of fronts in 2021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CA" sz="1600" dirty="0"/>
              <a:t>The number of temporary foreign workers declined by 6.5% in 2020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CA" sz="2000" dirty="0"/>
              <a:t>Canadians increasingly concerned about “local” food and a desire to understand their food consumption, particularly in an era of high inflation</a:t>
            </a:r>
          </a:p>
        </p:txBody>
      </p:sp>
    </p:spTree>
    <p:extLst>
      <p:ext uri="{BB962C8B-B14F-4D97-AF65-F5344CB8AC3E}">
        <p14:creationId xmlns:p14="http://schemas.microsoft.com/office/powerpoint/2010/main" val="40244889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620" y="1610377"/>
            <a:ext cx="10591800" cy="613919"/>
          </a:xfrm>
        </p:spPr>
        <p:txBody>
          <a:bodyPr>
            <a:noAutofit/>
          </a:bodyPr>
          <a:lstStyle/>
          <a:p>
            <a:r>
              <a:rPr lang="en-CA" dirty="0"/>
              <a:t>Total number of farms continued to decline in Canada, but not as rapidly as in recent years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76F06-851C-4EFA-A287-D359BA6C2B5F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9872" y="2353000"/>
            <a:ext cx="1178656" cy="1131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13"/>
          <p:cNvSpPr txBox="1">
            <a:spLocks noChangeArrowheads="1"/>
          </p:cNvSpPr>
          <p:nvPr/>
        </p:nvSpPr>
        <p:spPr bwMode="auto">
          <a:xfrm>
            <a:off x="9322111" y="2657243"/>
            <a:ext cx="113417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800" b="1" dirty="0">
                <a:solidFill>
                  <a:srgbClr val="FFFFFF"/>
                </a:solidFill>
                <a:latin typeface="Century Gothic" panose="020B0502020202020204" pitchFamily="34" charset="0"/>
                <a:ea typeface="Gill Sans"/>
                <a:cs typeface="Gill Sans"/>
              </a:rPr>
              <a:t>65%</a:t>
            </a:r>
          </a:p>
        </p:txBody>
      </p:sp>
      <p:sp>
        <p:nvSpPr>
          <p:cNvPr id="8" name="ZoneTexte 1"/>
          <p:cNvSpPr txBox="1">
            <a:spLocks noChangeArrowheads="1"/>
          </p:cNvSpPr>
          <p:nvPr/>
        </p:nvSpPr>
        <p:spPr bwMode="auto">
          <a:xfrm>
            <a:off x="8514142" y="3613411"/>
            <a:ext cx="2847278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fr-CA" altLang="en-US" b="1" dirty="0">
                <a:latin typeface="Century Gothic" panose="020B0502020202020204" pitchFamily="34" charset="0"/>
              </a:rPr>
              <a:t>About </a:t>
            </a:r>
            <a:r>
              <a:rPr lang="fr-CA" altLang="en-US" b="1" dirty="0" err="1">
                <a:latin typeface="Century Gothic" panose="020B0502020202020204" pitchFamily="34" charset="0"/>
              </a:rPr>
              <a:t>two</a:t>
            </a:r>
            <a:r>
              <a:rPr lang="fr-CA" altLang="en-US" b="1" dirty="0">
                <a:latin typeface="Century Gothic" panose="020B0502020202020204" pitchFamily="34" charset="0"/>
              </a:rPr>
              <a:t> </a:t>
            </a:r>
            <a:r>
              <a:rPr lang="fr-CA" altLang="en-US" b="1" dirty="0" err="1">
                <a:latin typeface="Century Gothic" panose="020B0502020202020204" pitchFamily="34" charset="0"/>
              </a:rPr>
              <a:t>thirds</a:t>
            </a:r>
            <a:r>
              <a:rPr lang="fr-CA" altLang="en-US" b="1" dirty="0">
                <a:latin typeface="Century Gothic" panose="020B0502020202020204" pitchFamily="34" charset="0"/>
              </a:rPr>
              <a:t> of all </a:t>
            </a:r>
            <a:r>
              <a:rPr lang="fr-CA" altLang="en-US" b="1" dirty="0" err="1">
                <a:latin typeface="Century Gothic" panose="020B0502020202020204" pitchFamily="34" charset="0"/>
              </a:rPr>
              <a:t>farm</a:t>
            </a:r>
            <a:r>
              <a:rPr lang="fr-CA" altLang="en-US" b="1" dirty="0">
                <a:latin typeface="Century Gothic" panose="020B0502020202020204" pitchFamily="34" charset="0"/>
              </a:rPr>
              <a:t> </a:t>
            </a:r>
            <a:r>
              <a:rPr lang="fr-CA" altLang="en-US" b="1" dirty="0" err="1">
                <a:latin typeface="Century Gothic" panose="020B0502020202020204" pitchFamily="34" charset="0"/>
              </a:rPr>
              <a:t>operations</a:t>
            </a:r>
            <a:r>
              <a:rPr lang="fr-CA" altLang="en-US" b="1" dirty="0">
                <a:latin typeface="Century Gothic" panose="020B0502020202020204" pitchFamily="34" charset="0"/>
              </a:rPr>
              <a:t> </a:t>
            </a:r>
            <a:r>
              <a:rPr lang="fr-CA" altLang="en-US" b="1" dirty="0" err="1">
                <a:latin typeface="Century Gothic" panose="020B0502020202020204" pitchFamily="34" charset="0"/>
              </a:rPr>
              <a:t>can</a:t>
            </a:r>
            <a:r>
              <a:rPr lang="fr-CA" altLang="en-US" b="1" dirty="0">
                <a:latin typeface="Century Gothic" panose="020B0502020202020204" pitchFamily="34" charset="0"/>
              </a:rPr>
              <a:t> </a:t>
            </a:r>
            <a:r>
              <a:rPr lang="fr-CA" altLang="en-US" b="1" dirty="0" err="1">
                <a:latin typeface="Century Gothic" panose="020B0502020202020204" pitchFamily="34" charset="0"/>
              </a:rPr>
              <a:t>be</a:t>
            </a:r>
            <a:r>
              <a:rPr lang="fr-CA" altLang="en-US" b="1" dirty="0">
                <a:latin typeface="Century Gothic" panose="020B0502020202020204" pitchFamily="34" charset="0"/>
              </a:rPr>
              <a:t> </a:t>
            </a:r>
            <a:r>
              <a:rPr lang="fr-CA" altLang="en-US" b="1" dirty="0" err="1">
                <a:latin typeface="Century Gothic" panose="020B0502020202020204" pitchFamily="34" charset="0"/>
              </a:rPr>
              <a:t>found</a:t>
            </a:r>
            <a:r>
              <a:rPr lang="fr-CA" altLang="en-US" b="1" dirty="0">
                <a:latin typeface="Century Gothic" panose="020B0502020202020204" pitchFamily="34" charset="0"/>
              </a:rPr>
              <a:t> in </a:t>
            </a:r>
            <a:r>
              <a:rPr lang="fr-CA" altLang="en-US" b="1" dirty="0" err="1">
                <a:latin typeface="Century Gothic" panose="020B0502020202020204" pitchFamily="34" charset="0"/>
              </a:rPr>
              <a:t>three</a:t>
            </a:r>
            <a:r>
              <a:rPr lang="fr-CA" altLang="en-US" b="1" dirty="0">
                <a:latin typeface="Century Gothic" panose="020B0502020202020204" pitchFamily="34" charset="0"/>
              </a:rPr>
              <a:t> provinces: </a:t>
            </a:r>
          </a:p>
          <a:p>
            <a:endParaRPr lang="fr-CA" altLang="en-US" b="1" dirty="0">
              <a:latin typeface="Century Gothic" panose="020B0502020202020204" pitchFamily="34" charset="0"/>
            </a:endParaRPr>
          </a:p>
          <a:p>
            <a:r>
              <a:rPr lang="fr-CA" altLang="en-US" b="1" dirty="0">
                <a:latin typeface="Century Gothic" panose="020B0502020202020204" pitchFamily="34" charset="0"/>
              </a:rPr>
              <a:t>Ontario (25%)</a:t>
            </a:r>
          </a:p>
          <a:p>
            <a:r>
              <a:rPr lang="fr-CA" altLang="en-US" b="1" dirty="0">
                <a:latin typeface="Century Gothic" panose="020B0502020202020204" pitchFamily="34" charset="0"/>
              </a:rPr>
              <a:t>Alberta (22%) Saskatchewan (18%)</a:t>
            </a:r>
            <a:endParaRPr lang="fr-FR" altLang="en-US" b="1" dirty="0">
              <a:latin typeface="Century Gothic" panose="020B0502020202020204" pitchFamily="34" charset="0"/>
            </a:endParaRPr>
          </a:p>
        </p:txBody>
      </p:sp>
      <p:graphicFrame>
        <p:nvGraphicFramePr>
          <p:cNvPr id="9" name="Chart 8"/>
          <p:cNvGraphicFramePr>
            <a:graphicFrameLocks noGrp="1"/>
          </p:cNvGraphicFramePr>
          <p:nvPr/>
        </p:nvGraphicFramePr>
        <p:xfrm>
          <a:off x="972151" y="2353000"/>
          <a:ext cx="7033505" cy="3917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3389176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1050" y="1758967"/>
            <a:ext cx="10591800" cy="613919"/>
          </a:xfrm>
        </p:spPr>
        <p:txBody>
          <a:bodyPr>
            <a:noAutofit/>
          </a:bodyPr>
          <a:lstStyle/>
          <a:p>
            <a:r>
              <a:rPr lang="en-CA" dirty="0"/>
              <a:t>Oilseed and grain farms remain the largest category of farms in Canada and are primarily found in the Prairies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76F06-851C-4EFA-A287-D359BA6C2B5F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63180" y="2357344"/>
            <a:ext cx="4338320" cy="366254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CA" sz="1600" b="1" dirty="0">
                <a:latin typeface="Century Gothic" panose="020B0502020202020204" pitchFamily="34" charset="0"/>
                <a:cs typeface="+mn-cs"/>
              </a:rPr>
              <a:t>What changed since 2016?*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CA" sz="1400" b="1" dirty="0">
              <a:latin typeface="Century Gothic" panose="020B0502020202020204" pitchFamily="34" charset="0"/>
              <a:cs typeface="+mn-cs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CA" sz="1400" b="1" dirty="0">
                <a:latin typeface="Century Gothic" panose="020B0502020202020204" pitchFamily="34" charset="0"/>
                <a:cs typeface="+mn-cs"/>
              </a:rPr>
              <a:t>Increase in the number of farms classified as beef and feedlot farms (+10%), especially in Alberta, against a backdrop </a:t>
            </a:r>
            <a:r>
              <a:rPr lang="en-CA" sz="1400" b="1" dirty="0">
                <a:latin typeface="Century Gothic" panose="020B0502020202020204" pitchFamily="34" charset="0"/>
              </a:rPr>
              <a:t>of declines in farms classified as “other animal production”</a:t>
            </a:r>
            <a:r>
              <a:rPr lang="en-CA" sz="1400" b="1" dirty="0">
                <a:latin typeface="Century Gothic" panose="020B0502020202020204" pitchFamily="34" charset="0"/>
                <a:cs typeface="+mn-cs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CA" sz="1400" b="1" dirty="0">
              <a:latin typeface="Century Gothic" panose="020B0502020202020204" pitchFamily="34" charset="0"/>
              <a:cs typeface="+mn-cs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CA" sz="1400" b="1" dirty="0">
                <a:latin typeface="Century Gothic" panose="020B0502020202020204" pitchFamily="34" charset="0"/>
                <a:cs typeface="+mn-cs"/>
              </a:rPr>
              <a:t>Increase in the number of farms classified as oilseed and grain farming</a:t>
            </a:r>
            <a:r>
              <a:rPr lang="en-CA" sz="1400" b="1" dirty="0">
                <a:latin typeface="Century Gothic" panose="020B0502020202020204" pitchFamily="34" charset="0"/>
              </a:rPr>
              <a:t> (+2%), while the number of farms classified as other crops declined. 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CA" sz="1400" b="1" dirty="0">
              <a:latin typeface="Century Gothic" panose="020B0502020202020204" pitchFamily="34" charset="0"/>
              <a:cs typeface="+mn-cs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CA" sz="1400" b="1" dirty="0">
                <a:latin typeface="Century Gothic" panose="020B0502020202020204" pitchFamily="34" charset="0"/>
              </a:rPr>
              <a:t>Large decline in dairy &amp; milk farms (-11%), in large part because of </a:t>
            </a:r>
            <a:r>
              <a:rPr lang="en-CA" sz="1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Ontario and Quebec</a:t>
            </a:r>
            <a:r>
              <a:rPr lang="en-CA" sz="1400" b="1" dirty="0">
                <a:latin typeface="Century Gothic" panose="020B0502020202020204" pitchFamily="34" charset="0"/>
                <a:cs typeface="+mn-cs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CA" sz="1400" b="1" dirty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CA" sz="800" dirty="0"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64702" y="6019885"/>
            <a:ext cx="48558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/>
              <a:t>* The change in the definition of the farm played a significant role in the determination of the </a:t>
            </a:r>
            <a:r>
              <a:rPr lang="en-CA" sz="1200" dirty="0" err="1"/>
              <a:t>NAICS</a:t>
            </a:r>
            <a:r>
              <a:rPr lang="en-CA" sz="1200" dirty="0"/>
              <a:t>. Results should be interpreted with caution.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916472" y="2534273"/>
          <a:ext cx="6375399" cy="3324225"/>
        </p:xfrm>
        <a:graphic>
          <a:graphicData uri="http://schemas.openxmlformats.org/drawingml/2006/table">
            <a:tbl>
              <a:tblPr/>
              <a:tblGrid>
                <a:gridCol w="29068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151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5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518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8150">
                <a:tc gridSpan="4">
                  <a:txBody>
                    <a:bodyPr/>
                    <a:lstStyle/>
                    <a:p>
                      <a:pPr algn="l" fontAlgn="b"/>
                      <a:br>
                        <a:rPr lang="en-CA" sz="11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</a:br>
                      <a:r>
                        <a:rPr lang="en-CA" sz="11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Number and proportion of farms by farm type, Canada, 2021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CA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2021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CA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2021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CA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number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CA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Dairy and milk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                                    9,403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5.0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CA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Beef and feedlots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                                  39,633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20.9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CA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Hog and pig farming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                                    3,016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1.6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CA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Poultry and egg production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                                    5,296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2.8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CA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Sheep and goat farming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                                    3,575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1.9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CA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Other animal production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                                  15,873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8.4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CA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Oilseed and grain farming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                                  65,135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34.3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CA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Vegetable and melon farming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                                    5,076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2.7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CA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Fruit and tree nut farming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                                    7,101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3.7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CA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Greenhouse, nursery, and floriculture production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                                    5,256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2.8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CA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Other crop farming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                                  30,510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16.1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en-CA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                                189,874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100.0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050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CA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Source(s):</a:t>
                      </a:r>
                      <a:r>
                        <a:rPr lang="en-CA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Census of Agriculture (3438).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53119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1050" y="1651448"/>
            <a:ext cx="10591800" cy="613919"/>
          </a:xfrm>
        </p:spPr>
        <p:txBody>
          <a:bodyPr>
            <a:noAutofit/>
          </a:bodyPr>
          <a:lstStyle/>
          <a:p>
            <a:r>
              <a:rPr lang="en-CA" dirty="0"/>
              <a:t>Canada has 153.7 million acres of total farm area, a 3.2% decrease over 2016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76F06-851C-4EFA-A287-D359BA6C2B5F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81050" y="2557716"/>
            <a:ext cx="444246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Farms reported a marginal increase of 0.3% in total area of field crops and hay, to 92.9 million acres in 2021. </a:t>
            </a:r>
          </a:p>
          <a:p>
            <a:endParaRPr lang="en-CA" b="1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CA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 was the case in 2016, canola remained the top crop in terms of area amongst all types of hay and field crops in 2021. </a:t>
            </a:r>
          </a:p>
          <a:p>
            <a:endParaRPr lang="en-CA" b="1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CA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Canola remained on top despite a ban from China that restricted total canola exports in 2018 and 2019.</a:t>
            </a:r>
            <a:endParaRPr lang="en-CA" b="1" dirty="0">
              <a:latin typeface="Century Gothic" panose="020B0502020202020204" pitchFamily="34" charset="0"/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/>
        </p:nvGraphicFramePr>
        <p:xfrm>
          <a:off x="5223510" y="2065926"/>
          <a:ext cx="6823710" cy="42144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832800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The shift towards oilseeds continues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76F06-851C-4EFA-A287-D359BA6C2B5F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8" name="Chart 7"/>
          <p:cNvGraphicFramePr>
            <a:graphicFrameLocks/>
          </p:cNvGraphicFramePr>
          <p:nvPr/>
        </p:nvGraphicFramePr>
        <p:xfrm>
          <a:off x="121888" y="2027501"/>
          <a:ext cx="5009197" cy="4328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/>
        </p:nvGraphicFramePr>
        <p:xfrm>
          <a:off x="5014760" y="2132856"/>
          <a:ext cx="7055352" cy="39503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6991812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882017" y="3291954"/>
          <a:ext cx="2076449" cy="24783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64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8496"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Cattle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9504">
                <a:tc>
                  <a:txBody>
                    <a:bodyPr/>
                    <a:lstStyle/>
                    <a:p>
                      <a:r>
                        <a:rPr lang="en-CA" b="1" dirty="0"/>
                        <a:t>12.6</a:t>
                      </a:r>
                      <a:r>
                        <a:rPr lang="en-CA" b="1" baseline="0" dirty="0"/>
                        <a:t> million heads</a:t>
                      </a:r>
                      <a:endParaRPr lang="en-CA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4802">
                <a:tc>
                  <a:txBody>
                    <a:bodyPr/>
                    <a:lstStyle/>
                    <a:p>
                      <a:r>
                        <a:rPr lang="en-CA" b="1" dirty="0"/>
                        <a:t>+0.9 %</a:t>
                      </a:r>
                      <a:r>
                        <a:rPr lang="en-CA" dirty="0"/>
                        <a:t> since 2016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762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dirty="0">
                          <a:solidFill>
                            <a:schemeClr val="tx1"/>
                          </a:solidFill>
                        </a:rPr>
                        <a:t>Revenue:</a:t>
                      </a:r>
                      <a:r>
                        <a:rPr lang="en-CA" baseline="0" dirty="0">
                          <a:solidFill>
                            <a:schemeClr val="tx1"/>
                          </a:solidFill>
                        </a:rPr>
                        <a:t> $ 14.7 B</a:t>
                      </a:r>
                      <a:endParaRPr lang="en-CA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762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b="1" dirty="0"/>
                        <a:t>Major players</a:t>
                      </a:r>
                      <a:r>
                        <a:rPr lang="en-CA" dirty="0"/>
                        <a:t>: Alberta, Saskatchewan</a:t>
                      </a:r>
                      <a:r>
                        <a:rPr lang="en-CA" baseline="0" dirty="0"/>
                        <a:t> 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76F06-851C-4EFA-A287-D359BA6C2B5F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173481" y="1629952"/>
            <a:ext cx="10591800" cy="6139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dirty="0"/>
              <a:t>Livestock numbers remaining steady amid labour and pandemic challenges</a:t>
            </a:r>
          </a:p>
        </p:txBody>
      </p:sp>
      <p:graphicFrame>
        <p:nvGraphicFramePr>
          <p:cNvPr id="9" name="Content Placeholder 7"/>
          <p:cNvGraphicFramePr>
            <a:graphicFrameLocks/>
          </p:cNvGraphicFramePr>
          <p:nvPr/>
        </p:nvGraphicFramePr>
        <p:xfrm>
          <a:off x="3675699" y="3292272"/>
          <a:ext cx="2076449" cy="25171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64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2843"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Pigs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2843">
                <a:tc>
                  <a:txBody>
                    <a:bodyPr/>
                    <a:lstStyle/>
                    <a:p>
                      <a:r>
                        <a:rPr lang="en-CA" b="1" dirty="0"/>
                        <a:t>14.6</a:t>
                      </a:r>
                      <a:r>
                        <a:rPr lang="en-CA" b="1" baseline="0" dirty="0"/>
                        <a:t> million heads</a:t>
                      </a:r>
                      <a:endParaRPr lang="en-CA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2843">
                <a:tc>
                  <a:txBody>
                    <a:bodyPr/>
                    <a:lstStyle/>
                    <a:p>
                      <a:r>
                        <a:rPr lang="en-CA" b="1" dirty="0"/>
                        <a:t>+3.4% </a:t>
                      </a:r>
                      <a:r>
                        <a:rPr lang="en-CA" dirty="0"/>
                        <a:t>since 2016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417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dirty="0">
                          <a:solidFill>
                            <a:schemeClr val="tx1"/>
                          </a:solidFill>
                        </a:rPr>
                        <a:t>Revenue</a:t>
                      </a:r>
                      <a:r>
                        <a:rPr lang="en-CA" dirty="0"/>
                        <a:t>: $ 5.3 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7532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b="1" dirty="0"/>
                        <a:t>Major players</a:t>
                      </a:r>
                      <a:r>
                        <a:rPr lang="en-CA" dirty="0"/>
                        <a:t>:</a:t>
                      </a:r>
                      <a:r>
                        <a:rPr lang="en-CA" baseline="0" dirty="0"/>
                        <a:t> Quebec, Manitoba, Ontario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2" name="Content Placeholder 7"/>
          <p:cNvGraphicFramePr>
            <a:graphicFrameLocks/>
          </p:cNvGraphicFramePr>
          <p:nvPr/>
        </p:nvGraphicFramePr>
        <p:xfrm>
          <a:off x="6469381" y="3292272"/>
          <a:ext cx="2076449" cy="24940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64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2851"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Chicken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2851">
                <a:tc>
                  <a:txBody>
                    <a:bodyPr/>
                    <a:lstStyle/>
                    <a:p>
                      <a:r>
                        <a:rPr lang="en-CA" b="1" dirty="0">
                          <a:solidFill>
                            <a:schemeClr val="tx1"/>
                          </a:solidFill>
                        </a:rPr>
                        <a:t>152.3</a:t>
                      </a:r>
                      <a:r>
                        <a:rPr lang="en-CA" b="1" baseline="0" dirty="0">
                          <a:solidFill>
                            <a:schemeClr val="tx1"/>
                          </a:solidFill>
                        </a:rPr>
                        <a:t> million heads</a:t>
                      </a:r>
                      <a:endParaRPr lang="en-CA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2851">
                <a:tc>
                  <a:txBody>
                    <a:bodyPr/>
                    <a:lstStyle/>
                    <a:p>
                      <a:r>
                        <a:rPr lang="en-CA" b="1" dirty="0"/>
                        <a:t>+4.7% </a:t>
                      </a:r>
                      <a:r>
                        <a:rPr lang="en-CA" dirty="0"/>
                        <a:t>since 2016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2343">
                <a:tc>
                  <a:txBody>
                    <a:bodyPr/>
                    <a:lstStyle/>
                    <a:p>
                      <a:r>
                        <a:rPr lang="en-CA" dirty="0">
                          <a:solidFill>
                            <a:schemeClr val="tx1"/>
                          </a:solidFill>
                        </a:rPr>
                        <a:t>Revenue:</a:t>
                      </a:r>
                      <a:r>
                        <a:rPr lang="en-CA" baseline="0" dirty="0">
                          <a:solidFill>
                            <a:schemeClr val="tx1"/>
                          </a:solidFill>
                        </a:rPr>
                        <a:t> $ 6.3 B*</a:t>
                      </a:r>
                      <a:endParaRPr lang="en-CA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0712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b="1" dirty="0"/>
                        <a:t>Major players </a:t>
                      </a:r>
                      <a:r>
                        <a:rPr lang="en-CA" dirty="0"/>
                        <a:t>:</a:t>
                      </a:r>
                      <a:r>
                        <a:rPr lang="en-CA" baseline="0" dirty="0"/>
                        <a:t> Quebec, Ontario</a:t>
                      </a:r>
                      <a:endParaRPr lang="en-CA" dirty="0"/>
                    </a:p>
                    <a:p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3" name="Content Placeholder 7"/>
          <p:cNvGraphicFramePr>
            <a:graphicFrameLocks/>
          </p:cNvGraphicFramePr>
          <p:nvPr/>
        </p:nvGraphicFramePr>
        <p:xfrm>
          <a:off x="9263063" y="3291955"/>
          <a:ext cx="2076449" cy="24916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64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6470"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Sheep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6470">
                <a:tc>
                  <a:txBody>
                    <a:bodyPr/>
                    <a:lstStyle/>
                    <a:p>
                      <a:r>
                        <a:rPr lang="en-CA" b="1" dirty="0">
                          <a:solidFill>
                            <a:schemeClr val="tx1"/>
                          </a:solidFill>
                        </a:rPr>
                        <a:t>1.1</a:t>
                      </a:r>
                      <a:r>
                        <a:rPr lang="en-CA" b="1" baseline="0" dirty="0">
                          <a:solidFill>
                            <a:schemeClr val="tx1"/>
                          </a:solidFill>
                        </a:rPr>
                        <a:t> million heads</a:t>
                      </a:r>
                      <a:endParaRPr lang="en-CA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6470">
                <a:tc>
                  <a:txBody>
                    <a:bodyPr/>
                    <a:lstStyle/>
                    <a:p>
                      <a:r>
                        <a:rPr lang="en-CA" b="1" dirty="0">
                          <a:solidFill>
                            <a:schemeClr val="tx1"/>
                          </a:solidFill>
                        </a:rPr>
                        <a:t>-0.2% </a:t>
                      </a:r>
                      <a:r>
                        <a:rPr lang="en-CA" dirty="0">
                          <a:solidFill>
                            <a:schemeClr val="tx1"/>
                          </a:solidFill>
                        </a:rPr>
                        <a:t>since 2016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523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dirty="0">
                          <a:solidFill>
                            <a:schemeClr val="tx1"/>
                          </a:solidFill>
                        </a:rPr>
                        <a:t>Revenue</a:t>
                      </a:r>
                      <a:r>
                        <a:rPr lang="en-CA" dirty="0"/>
                        <a:t>:</a:t>
                      </a:r>
                      <a:r>
                        <a:rPr lang="en-CA" baseline="0" dirty="0"/>
                        <a:t> $ 235.9 M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7698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b="1" dirty="0"/>
                        <a:t>Major players</a:t>
                      </a:r>
                      <a:r>
                        <a:rPr lang="en-CA" dirty="0"/>
                        <a:t>:</a:t>
                      </a:r>
                      <a:r>
                        <a:rPr lang="en-CA" baseline="0" dirty="0"/>
                        <a:t> Ontario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2305050" y="5892582"/>
            <a:ext cx="8097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/>
              <a:t>Note</a:t>
            </a:r>
            <a:r>
              <a:rPr lang="en-CA" dirty="0"/>
              <a:t>: Supply chain issues (e.g. temporary shutdowns of meat-packing plants) might have forced operations to keep more livestock on farm at the time of the Census.</a:t>
            </a:r>
          </a:p>
        </p:txBody>
      </p:sp>
      <p:pic>
        <p:nvPicPr>
          <p:cNvPr id="15" name="Image 2" descr="C:\Users\laroseb\AppData\Local\Microsoft\Windows\INetCache\Content.MSO\C7C1D054.tmp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471" y="2415653"/>
            <a:ext cx="1602579" cy="87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Image 3" descr="C:\Users\laroseb\AppData\Local\Microsoft\Windows\INetCache\Content.MSO\A44A1D82.tmp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6428" y="2243871"/>
            <a:ext cx="1598294" cy="10477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Image 5" descr="C:\Users\laroseb\AppData\Local\Microsoft\Windows\INetCache\Content.MSO\39A7D1EE.tmp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8587" y="2405623"/>
            <a:ext cx="1580197" cy="8963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Image 4" descr="C:\Users\laroseb\AppData\Local\Microsoft\Windows\INetCache\Content.MSO\3A1198E0.tmp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7532" y="2167206"/>
            <a:ext cx="1180146" cy="112443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2305050" y="6445529"/>
            <a:ext cx="18539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200" dirty="0"/>
              <a:t>*Includes poultry and eggs</a:t>
            </a:r>
          </a:p>
        </p:txBody>
      </p:sp>
    </p:spTree>
    <p:extLst>
      <p:ext uri="{BB962C8B-B14F-4D97-AF65-F5344CB8AC3E}">
        <p14:creationId xmlns:p14="http://schemas.microsoft.com/office/powerpoint/2010/main" val="3113625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720730"/>
            <a:ext cx="10972800" cy="613919"/>
          </a:xfrm>
        </p:spPr>
        <p:txBody>
          <a:bodyPr/>
          <a:lstStyle/>
          <a:p>
            <a:r>
              <a:rPr lang="en-CA" dirty="0"/>
              <a:t>Beef: Total number of farms reporting beef decreased by 1.5%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76F06-851C-4EFA-A287-D359BA6C2B5F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Box 13"/>
          <p:cNvSpPr txBox="1">
            <a:spLocks noChangeArrowheads="1"/>
          </p:cNvSpPr>
          <p:nvPr/>
        </p:nvSpPr>
        <p:spPr bwMode="auto">
          <a:xfrm>
            <a:off x="8499151" y="3417139"/>
            <a:ext cx="113417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800" b="1" dirty="0">
                <a:solidFill>
                  <a:srgbClr val="FFFFFF"/>
                </a:solidFill>
                <a:latin typeface="Century Gothic" panose="020B0502020202020204" pitchFamily="34" charset="0"/>
                <a:ea typeface="Gill Sans"/>
                <a:cs typeface="Gill Sans"/>
              </a:rPr>
              <a:t>xx</a:t>
            </a:r>
          </a:p>
        </p:txBody>
      </p:sp>
      <p:sp>
        <p:nvSpPr>
          <p:cNvPr id="10" name="TextBox 13"/>
          <p:cNvSpPr txBox="1">
            <a:spLocks noChangeArrowheads="1"/>
          </p:cNvSpPr>
          <p:nvPr/>
        </p:nvSpPr>
        <p:spPr bwMode="auto">
          <a:xfrm>
            <a:off x="8521390" y="4810912"/>
            <a:ext cx="113417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800" b="1" dirty="0">
                <a:solidFill>
                  <a:srgbClr val="FFFFFF"/>
                </a:solidFill>
                <a:latin typeface="Century Gothic" panose="020B0502020202020204" pitchFamily="34" charset="0"/>
                <a:ea typeface="Gill Sans"/>
                <a:cs typeface="Gill Sans"/>
              </a:rPr>
              <a:t>xx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989570" y="2536443"/>
            <a:ext cx="388002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total number of farms reporting beef decreased by 1.5% in 2021</a:t>
            </a:r>
          </a:p>
          <a:p>
            <a:endParaRPr lang="en-CA" b="1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r>
              <a:rPr lang="en-CA" b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The beef industry is complex, with several operations running smaller activities</a:t>
            </a:r>
          </a:p>
          <a:p>
            <a:endParaRPr lang="en-CA" b="1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r>
              <a:rPr lang="en-CA" b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Declines were seen in all provinces except in Alberta and Saskatchewan</a:t>
            </a:r>
          </a:p>
        </p:txBody>
      </p:sp>
      <p:graphicFrame>
        <p:nvGraphicFramePr>
          <p:cNvPr id="8" name="Chart 7"/>
          <p:cNvGraphicFramePr>
            <a:graphicFrameLocks/>
          </p:cNvGraphicFramePr>
          <p:nvPr/>
        </p:nvGraphicFramePr>
        <p:xfrm>
          <a:off x="98730" y="2536443"/>
          <a:ext cx="7719390" cy="37037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9741928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" val="{&quot;SavedSwatch&quot;:&quot;-15710079|-4252114|-14342875|-15434978|-10997635|Statistics Canada&quot;,&quot;Id&quot;:&quot;62b63a554536412534430eca&quot;,&quot;SmartGridHorizontal&quot;:0,&quot;LinkedExcelSources&quot;:{},&quot;LinkedProjectSources&quot;:{},&quot;FlowConfig&quot;:{&quot;Canvas&quot;:{&quot;Slide&quot;:-1,&quot;Width&quot;:0,&quot;Height&quot;:0},&quot;Timeline&quot;:{&quot;Actions&quot;:[]}},&quot;LinkedSlideMergeSources&quot;:{},&quot;LinkedSharePointSlideMergeSources&quot;:{}}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dissemination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000080"/>
    </a:accent1>
    <a:accent2>
      <a:srgbClr val="99CCFF"/>
    </a:accent2>
    <a:accent3>
      <a:srgbClr val="FF0000"/>
    </a:accent3>
    <a:accent4>
      <a:srgbClr val="BFBFBF"/>
    </a:accent4>
    <a:accent5>
      <a:srgbClr val="FFFFFF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dissemination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000080"/>
    </a:accent1>
    <a:accent2>
      <a:srgbClr val="99CCFF"/>
    </a:accent2>
    <a:accent3>
      <a:srgbClr val="FF0000"/>
    </a:accent3>
    <a:accent4>
      <a:srgbClr val="BFBFBF"/>
    </a:accent4>
    <a:accent5>
      <a:srgbClr val="FFFFFF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67119ECAEBF394E82E1AC727D4F7233" ma:contentTypeVersion="65" ma:contentTypeDescription="Create a new document." ma:contentTypeScope="" ma:versionID="47a974930edf3c9cce8b9cf2f9699dd8">
  <xsd:schema xmlns:xsd="http://www.w3.org/2001/XMLSchema" xmlns:xs="http://www.w3.org/2001/XMLSchema" xmlns:p="http://schemas.microsoft.com/office/2006/metadata/properties" xmlns:ns2="c9f281d4-bbdf-4ff3-b86b-ce05b85174f1" xmlns:ns4="1790ffd0-13fa-4dca-a714-68789e5f3a3b" targetNamespace="http://schemas.microsoft.com/office/2006/metadata/properties" ma:root="true" ma:fieldsID="2a2f80f252fa263ff1147134433a65b9" ns2:_="" ns4:_="">
    <xsd:import namespace="c9f281d4-bbdf-4ff3-b86b-ce05b85174f1"/>
    <xsd:import namespace="1790ffd0-13fa-4dca-a714-68789e5f3a3b"/>
    <xsd:element name="properties">
      <xsd:complexType>
        <xsd:sequence>
          <xsd:element name="documentManagement">
            <xsd:complexType>
              <xsd:all>
                <xsd:element ref="ns2:DocOwner" minOccurs="0"/>
                <xsd:element ref="ns2:DocStatus" minOccurs="0"/>
                <xsd:element ref="ns2:Activity" minOccurs="0"/>
                <xsd:element ref="ns2:Theme" minOccurs="0"/>
                <xsd:element ref="ns2:SharedWithUsers" minOccurs="0"/>
                <xsd:element ref="ns2:SharingHintHash" minOccurs="0"/>
                <xsd:element ref="ns2:_dlc_DocId" minOccurs="0"/>
                <xsd:element ref="ns2:_dlc_DocIdUrl" minOccurs="0"/>
                <xsd:element ref="ns2:_dlc_DocIdPersistId" minOccurs="0"/>
                <xsd:element ref="ns2:SharedWithDetails" minOccurs="0"/>
                <xsd:element ref="ns2:LastSharedByUser" minOccurs="0"/>
                <xsd:element ref="ns2:LastSharedByTime" minOccurs="0"/>
                <xsd:element ref="ns4:MediaServiceMetadata" minOccurs="0"/>
                <xsd:element ref="ns4:MediaServiceFastMetadata" minOccurs="0"/>
                <xsd:element ref="ns4:MediaServiceEventHashCode" minOccurs="0"/>
                <xsd:element ref="ns4:MediaServiceGenerationTime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AutoKeyPoints" minOccurs="0"/>
                <xsd:element ref="ns4:MediaServiceKeyPoints" minOccurs="0"/>
                <xsd:element ref="ns4:MediaServiceLocation" minOccurs="0"/>
                <xsd:element ref="ns4:MediaLengthInSeconds" minOccurs="0"/>
                <xsd:element ref="ns4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f281d4-bbdf-4ff3-b86b-ce05b85174f1" elementFormDefault="qualified">
    <xsd:import namespace="http://schemas.microsoft.com/office/2006/documentManagement/types"/>
    <xsd:import namespace="http://schemas.microsoft.com/office/infopath/2007/PartnerControls"/>
    <xsd:element name="DocOwner" ma:index="2" nillable="true" ma:displayName="DocOwner" ma:description="The person responsible for the management of the document over time." ma:internalName="DocOwner">
      <xsd:simpleType>
        <xsd:restriction base="dms:Text">
          <xsd:maxLength value="255"/>
        </xsd:restriction>
      </xsd:simpleType>
    </xsd:element>
    <xsd:element name="DocStatus" ma:index="3" nillable="true" ma:displayName="DocStatus" ma:default="Draft" ma:description="The publishing status of the document." ma:format="Dropdown" ma:internalName="DocStatus">
      <xsd:simpleType>
        <xsd:restriction base="dms:Choice">
          <xsd:enumeration value="Draft"/>
          <xsd:enumeration value="Pending-Approval"/>
          <xsd:enumeration value="Final-Approved"/>
          <xsd:enumeration value="Final-Published"/>
        </xsd:restriction>
      </xsd:simpleType>
    </xsd:element>
    <xsd:element name="Activity" ma:index="4" nillable="true" ma:displayName="Activity" ma:default="Admin-Operations" ma:description="The cross-cutting function or purpose of the document as related to CAPI's activities and operations." ma:format="Dropdown" ma:internalName="Activity">
      <xsd:simpleType>
        <xsd:restriction base="dms:Choice">
          <xsd:enumeration value="Admin-Operations"/>
          <xsd:enumeration value="Communications-Correspondence"/>
          <xsd:enumeration value="Contractual-Agreements"/>
          <xsd:enumeration value="Funding-Sponsorship"/>
          <xsd:enumeration value="Logistics"/>
          <xsd:enumeration value="Media-Press"/>
          <xsd:enumeration value="Meetings-Conferences"/>
          <xsd:enumeration value="Policy-Guidelines"/>
          <xsd:enumeration value="Project-Group-Management"/>
          <xsd:enumeration value="Public-Presentations"/>
          <xsd:enumeration value="Reports-Reporting"/>
          <xsd:enumeration value="Research"/>
        </xsd:restriction>
      </xsd:simpleType>
    </xsd:element>
    <xsd:element name="Theme" ma:index="5" nillable="true" ma:displayName="Theme" ma:default="CAPI-General" ma:description="The theme of the document, as it pertains to CAPI's major themes and strategic focus." ma:format="Dropdown" ma:internalName="Theme">
      <xsd:simpleType>
        <xsd:restriction base="dms:Choice">
          <xsd:enumeration value="CAPI-General"/>
          <xsd:enumeration value="Food-and-Wellness"/>
          <xsd:enumeration value="Sustainability"/>
          <xsd:enumeration value="Viability"/>
        </xsd:restriction>
      </xsd:simpleType>
    </xsd:element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14" nillable="true" ma:displayName="Sharing Hint Hash" ma:internalName="SharingHintHash" ma:readOnly="true">
      <xsd:simpleType>
        <xsd:restriction base="dms:Text"/>
      </xsd:simpleType>
    </xsd:element>
    <xsd:element name="_dlc_DocId" ma:index="15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6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7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9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20" nillable="true" ma:displayName="Last Shared By Time" ma:description="" ma:internalName="LastSharedByTime" ma:readOnly="true">
      <xsd:simpleType>
        <xsd:restriction base="dms:DateTime"/>
      </xsd:simpleType>
    </xsd:element>
    <xsd:element name="TaxCatchAll" ma:index="34" nillable="true" ma:displayName="Taxonomy Catch All Column" ma:hidden="true" ma:list="{d713e9aa-0eb2-4aa1-8e1c-b2fc15142b14}" ma:internalName="TaxCatchAll" ma:showField="CatchAllData" ma:web="c9f281d4-bbdf-4ff3-b86b-ce05b85174f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90ffd0-13fa-4dca-a714-68789e5f3a3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2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EventHashCode" ma:index="2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2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DateTaken" ma:index="2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26" nillable="true" ma:displayName="Tags" ma:internalName="MediaServiceAutoTags" ma:readOnly="true">
      <xsd:simpleType>
        <xsd:restriction base="dms:Text"/>
      </xsd:simpleType>
    </xsd:element>
    <xsd:element name="MediaServiceOCR" ma:index="2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2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30" nillable="true" ma:displayName="Location" ma:internalName="MediaServiceLocation" ma:readOnly="true">
      <xsd:simpleType>
        <xsd:restriction base="dms:Text"/>
      </xsd:simpleType>
    </xsd:element>
    <xsd:element name="MediaLengthInSeconds" ma:index="3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33" nillable="true" ma:taxonomy="true" ma:internalName="lcf76f155ced4ddcb4097134ff3c332f" ma:taxonomyFieldName="MediaServiceImageTags" ma:displayName="Image Tags" ma:readOnly="false" ma:fieldId="{5cf76f15-5ced-4ddc-b409-7134ff3c332f}" ma:taxonomyMulti="true" ma:sspId="6a4aca0e-3fd7-4a4e-aaeb-9b2c4df7c33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9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 ma:index="6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Status xmlns="c9f281d4-bbdf-4ff3-b86b-ce05b85174f1">Draft</DocStatus>
    <Theme xmlns="c9f281d4-bbdf-4ff3-b86b-ce05b85174f1">CAPI-General</Theme>
    <Activity xmlns="c9f281d4-bbdf-4ff3-b86b-ce05b85174f1">Admin-Operations</Activity>
    <TaxCatchAll xmlns="c9f281d4-bbdf-4ff3-b86b-ce05b85174f1" xsi:nil="true"/>
    <DocOwner xmlns="c9f281d4-bbdf-4ff3-b86b-ce05b85174f1" xsi:nil="true"/>
    <lcf76f155ced4ddcb4097134ff3c332f xmlns="1790ffd0-13fa-4dca-a714-68789e5f3a3b">
      <Terms xmlns="http://schemas.microsoft.com/office/infopath/2007/PartnerControls"/>
    </lcf76f155ced4ddcb4097134ff3c332f>
    <_dlc_DocId xmlns="c9f281d4-bbdf-4ff3-b86b-ce05b85174f1">VWXKPUVAYR42-2-9839</_dlc_DocId>
    <_dlc_DocIdUrl xmlns="c9f281d4-bbdf-4ff3-b86b-ce05b85174f1">
      <Url>https://capiicpa.sharepoint.com/_layouts/15/DocIdRedir.aspx?ID=VWXKPUVAYR42-2-9839</Url>
      <Description>VWXKPUVAYR42-2-9839</Description>
    </_dlc_DocIdUrl>
  </documentManagement>
</p:properties>
</file>

<file path=customXml/itemProps1.xml><?xml version="1.0" encoding="utf-8"?>
<ds:datastoreItem xmlns:ds="http://schemas.openxmlformats.org/officeDocument/2006/customXml" ds:itemID="{9958EB5B-0D52-4FFE-9672-B1C81F1758CC}"/>
</file>

<file path=customXml/itemProps2.xml><?xml version="1.0" encoding="utf-8"?>
<ds:datastoreItem xmlns:ds="http://schemas.openxmlformats.org/officeDocument/2006/customXml" ds:itemID="{2B576AD2-2DFE-4FB9-B5D5-0A6F97200594}"/>
</file>

<file path=customXml/itemProps3.xml><?xml version="1.0" encoding="utf-8"?>
<ds:datastoreItem xmlns:ds="http://schemas.openxmlformats.org/officeDocument/2006/customXml" ds:itemID="{0A2F0CDF-B3F2-426E-A519-C8A0984897D8}"/>
</file>

<file path=customXml/itemProps4.xml><?xml version="1.0" encoding="utf-8"?>
<ds:datastoreItem xmlns:ds="http://schemas.openxmlformats.org/officeDocument/2006/customXml" ds:itemID="{62013DA0-DC7C-40D0-A243-69042F5B8FA3}"/>
</file>

<file path=docProps/app.xml><?xml version="1.0" encoding="utf-8"?>
<Properties xmlns="http://schemas.openxmlformats.org/officeDocument/2006/extended-properties" xmlns:vt="http://schemas.openxmlformats.org/officeDocument/2006/docPropsVTypes">
  <TotalTime>6240</TotalTime>
  <Words>2310</Words>
  <Application>Microsoft Office PowerPoint</Application>
  <PresentationFormat>Widescreen</PresentationFormat>
  <Paragraphs>385</Paragraphs>
  <Slides>22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Arial</vt:lpstr>
      <vt:lpstr>Bernard MT Condensed</vt:lpstr>
      <vt:lpstr>Calibri</vt:lpstr>
      <vt:lpstr>Century</vt:lpstr>
      <vt:lpstr>Century Gothic</vt:lpstr>
      <vt:lpstr>Rockwell</vt:lpstr>
      <vt:lpstr>Verdana</vt:lpstr>
      <vt:lpstr>Wingdings</vt:lpstr>
      <vt:lpstr>1_Office Theme</vt:lpstr>
      <vt:lpstr>Canada’s Agricultural Census 2021: A story about the resiliency and adaptability of Canadian farmers</vt:lpstr>
      <vt:lpstr>Multiple ways to access CEAG data</vt:lpstr>
      <vt:lpstr>PowerPoint Presentation</vt:lpstr>
      <vt:lpstr>Total number of farms continued to decline in Canada, but not as rapidly as in recent years </vt:lpstr>
      <vt:lpstr>Oilseed and grain farms remain the largest category of farms in Canada and are primarily found in the Prairies</vt:lpstr>
      <vt:lpstr>Canada has 153.7 million acres of total farm area, a 3.2% decrease over 2016</vt:lpstr>
      <vt:lpstr>The shift towards oilseeds continues</vt:lpstr>
      <vt:lpstr>PowerPoint Presentation</vt:lpstr>
      <vt:lpstr>Beef: Total number of farms reporting beef decreased by 1.5%</vt:lpstr>
      <vt:lpstr>Hogs and pigs: Fewer operations with larger numbers in 2021</vt:lpstr>
      <vt:lpstr>Fruits production area increased slightly </vt:lpstr>
      <vt:lpstr>Greenhouses: Quick facts on a fast-growing industry</vt:lpstr>
      <vt:lpstr>Farm consolidation continues</vt:lpstr>
      <vt:lpstr>Oilseed and grain farms reported the lowest expenses-to-revenues ratio</vt:lpstr>
      <vt:lpstr>Sustainability practices: More farms are moving towards renewable energy production</vt:lpstr>
      <vt:lpstr>Technology use and irrigation also increasing on Canadian farms</vt:lpstr>
      <vt:lpstr>Farmers adapted the ways they sell to people during the pandemic</vt:lpstr>
      <vt:lpstr>High value of land could represent a barrier to entry for younger farmers</vt:lpstr>
      <vt:lpstr>Fewer and older farm operators in Canada</vt:lpstr>
      <vt:lpstr>Women and diversity in agriculture</vt:lpstr>
      <vt:lpstr>What’s next?</vt:lpstr>
      <vt:lpstr>Thank you!</vt:lpstr>
    </vt:vector>
  </TitlesOfParts>
  <Company>StatCan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2021 Census of Agriculture: Update for Strategic Management Committee</dc:title>
  <dc:creator>Akuoko-Asibey, Augustine - AGRI/AGRI</dc:creator>
  <cp:lastModifiedBy>Larochelle-Côté, Sébastien (StatCan)</cp:lastModifiedBy>
  <cp:revision>596</cp:revision>
  <dcterms:created xsi:type="dcterms:W3CDTF">2021-05-01T13:03:27Z</dcterms:created>
  <dcterms:modified xsi:type="dcterms:W3CDTF">2022-07-15T21:36:45Z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698454569</vt:i4>
  </property>
  <property fmtid="{D5CDD505-2E9C-101B-9397-08002B2CF9AE}" pid="3" name="_NewReviewCycle">
    <vt:lpwstr/>
  </property>
  <property fmtid="{D5CDD505-2E9C-101B-9397-08002B2CF9AE}" pid="4" name="_EmailSubject">
    <vt:lpwstr>Partner with CAPI on a webinar on the Census of Agriculture 2021</vt:lpwstr>
  </property>
  <property fmtid="{D5CDD505-2E9C-101B-9397-08002B2CF9AE}" pid="5" name="_AuthorEmail">
    <vt:lpwstr>Kristin.Baldwin@statcan.gc.ca</vt:lpwstr>
  </property>
  <property fmtid="{D5CDD505-2E9C-101B-9397-08002B2CF9AE}" pid="6" name="_AuthorEmailDisplayName">
    <vt:lpwstr>Baldwin, Kristin (StatCan)</vt:lpwstr>
  </property>
  <property fmtid="{D5CDD505-2E9C-101B-9397-08002B2CF9AE}" pid="7" name="_PreviousAdHocReviewCycleID">
    <vt:i4>-564726795</vt:i4>
  </property>
  <property fmtid="{D5CDD505-2E9C-101B-9397-08002B2CF9AE}" pid="8" name="ContentTypeId">
    <vt:lpwstr>0x010100C67119ECAEBF394E82E1AC727D4F7233</vt:lpwstr>
  </property>
  <property fmtid="{D5CDD505-2E9C-101B-9397-08002B2CF9AE}" pid="9" name="_dlc_DocIdItemGuid">
    <vt:lpwstr>3af3a4f5-cdb9-4e96-b7cf-3f72037453fb</vt:lpwstr>
  </property>
</Properties>
</file>