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7"/>
    <p:sldMasterId id="2147483785" r:id="rId8"/>
    <p:sldMasterId id="2147483829" r:id="rId9"/>
  </p:sldMasterIdLst>
  <p:notesMasterIdLst>
    <p:notesMasterId r:id="rId27"/>
  </p:notesMasterIdLst>
  <p:sldIdLst>
    <p:sldId id="448" r:id="rId10"/>
    <p:sldId id="473" r:id="rId11"/>
    <p:sldId id="476" r:id="rId12"/>
    <p:sldId id="471" r:id="rId13"/>
    <p:sldId id="472" r:id="rId14"/>
    <p:sldId id="452" r:id="rId15"/>
    <p:sldId id="453" r:id="rId16"/>
    <p:sldId id="454" r:id="rId17"/>
    <p:sldId id="455" r:id="rId18"/>
    <p:sldId id="456" r:id="rId19"/>
    <p:sldId id="457" r:id="rId20"/>
    <p:sldId id="459" r:id="rId21"/>
    <p:sldId id="468" r:id="rId22"/>
    <p:sldId id="469" r:id="rId23"/>
    <p:sldId id="463" r:id="rId24"/>
    <p:sldId id="478" r:id="rId25"/>
    <p:sldId id="443" r:id="rId26"/>
  </p:sldIdLst>
  <p:sldSz cx="9144000" cy="6858000" type="screen4x3"/>
  <p:notesSz cx="6805613" cy="9944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2" userDrawn="1">
          <p15:clr>
            <a:srgbClr val="A4A3A4"/>
          </p15:clr>
        </p15:guide>
        <p15:guide id="2" pos="2880" userDrawn="1">
          <p15:clr>
            <a:srgbClr val="A4A3A4"/>
          </p15:clr>
        </p15:guide>
        <p15:guide id="4" orient="horz" pos="336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EZAL Clara, TAD/ATM" initials="FCT" lastIdx="29" clrIdx="0">
    <p:extLst>
      <p:ext uri="{19B8F6BF-5375-455C-9EA6-DF929625EA0E}">
        <p15:presenceInfo xmlns:p15="http://schemas.microsoft.com/office/powerpoint/2012/main" userId="S-1-5-21-2146598497-832928401-1254845835-229428" providerId="AD"/>
      </p:ext>
    </p:extLst>
  </p:cmAuthor>
  <p:cmAuthor id="2" name="JACKSON Lee Ann, TAD/ATM" initials="JLAT" lastIdx="1" clrIdx="1">
    <p:extLst>
      <p:ext uri="{19B8F6BF-5375-455C-9EA6-DF929625EA0E}">
        <p15:presenceInfo xmlns:p15="http://schemas.microsoft.com/office/powerpoint/2012/main" userId="S-1-5-21-2146598497-832928401-1254845835-2510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7920"/>
    <a:srgbClr val="FF9900"/>
    <a:srgbClr val="3F3957"/>
    <a:srgbClr val="4F5199"/>
    <a:srgbClr val="C00000"/>
    <a:srgbClr val="C8D7EA"/>
    <a:srgbClr val="F4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25" autoAdjust="0"/>
    <p:restoredTop sz="69526" autoAdjust="0"/>
  </p:normalViewPr>
  <p:slideViewPr>
    <p:cSldViewPr snapToGrid="0">
      <p:cViewPr varScale="1">
        <p:scale>
          <a:sx n="51" d="100"/>
          <a:sy n="51" d="100"/>
        </p:scale>
        <p:origin x="1806" y="66"/>
      </p:cViewPr>
      <p:guideLst>
        <p:guide orient="horz" pos="1412"/>
        <p:guide pos="2880"/>
        <p:guide orient="horz" pos="3362"/>
      </p:guideLst>
    </p:cSldViewPr>
  </p:slideViewPr>
  <p:outlineViewPr>
    <p:cViewPr>
      <p:scale>
        <a:sx n="33" d="100"/>
        <a:sy n="33" d="100"/>
      </p:scale>
      <p:origin x="0" y="-2580"/>
    </p:cViewPr>
  </p:outlineViewPr>
  <p:notesTextViewPr>
    <p:cViewPr>
      <p:scale>
        <a:sx n="1" d="1"/>
        <a:sy n="1" d="1"/>
      </p:scale>
      <p:origin x="0" y="0"/>
    </p:cViewPr>
  </p:notesTextViewPr>
  <p:sorterViewPr>
    <p:cViewPr>
      <p:scale>
        <a:sx n="150" d="100"/>
        <a:sy n="150" d="100"/>
      </p:scale>
      <p:origin x="0" y="0"/>
    </p:cViewPr>
  </p:sorterViewPr>
  <p:notesViewPr>
    <p:cSldViewPr snapToGrid="0">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1.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commentAuthors" Target="commen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Master" Target="slideMasters/slideMaster3.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econinck_K\Downloads\Food_price_indices_data_may629.xls"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main.oecd.org\ASgenTAD\AG_OUTLOOK\PUBLICATION\GRAPHS\1_Overview_Trade_EN.xlsm"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main.oecd.org\ASgenTAD\AG_OUTLOOK\PUBLICATION\GRAPHS\1_Overview_prices_EN.xlsm"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75000"/>
                  </a:schemeClr>
                </a:solidFill>
                <a:latin typeface="+mj-lt"/>
                <a:ea typeface="+mn-ea"/>
                <a:cs typeface="+mn-cs"/>
              </a:defRPr>
            </a:pPr>
            <a:r>
              <a:rPr lang="en-GB" dirty="0" smtClean="0"/>
              <a:t>FAO Food Price Index (nominal)</a:t>
            </a:r>
            <a:r>
              <a:rPr lang="en-GB" baseline="0" dirty="0" smtClean="0"/>
              <a:t> and sub-indices, 2010-2022</a:t>
            </a:r>
            <a:endParaRPr lang="en-GB"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75000"/>
                </a:schemeClr>
              </a:solidFill>
              <a:latin typeface="+mj-lt"/>
              <a:ea typeface="+mn-ea"/>
              <a:cs typeface="+mn-cs"/>
            </a:defRPr>
          </a:pPr>
          <a:endParaRPr lang="en-US"/>
        </a:p>
      </c:txPr>
    </c:title>
    <c:autoTitleDeleted val="0"/>
    <c:plotArea>
      <c:layout/>
      <c:lineChart>
        <c:grouping val="standard"/>
        <c:varyColors val="0"/>
        <c:ser>
          <c:idx val="0"/>
          <c:order val="0"/>
          <c:tx>
            <c:strRef>
              <c:f>[Food_price_indices_data_may629.xls]Indices_Monthly!$B$3</c:f>
              <c:strCache>
                <c:ptCount val="1"/>
                <c:pt idx="0">
                  <c:v>Food Price Index</c:v>
                </c:pt>
              </c:strCache>
            </c:strRef>
          </c:tx>
          <c:spPr>
            <a:ln w="69850" cap="rnd">
              <a:solidFill>
                <a:srgbClr val="FF0000"/>
              </a:solidFill>
              <a:round/>
            </a:ln>
            <a:effectLst/>
          </c:spPr>
          <c:marker>
            <c:symbol val="none"/>
          </c:marker>
          <c:cat>
            <c:numRef>
              <c:f>[Food_price_indices_data_may629.xls]Indices_Monthly!$A$245:$A$392</c:f>
              <c:numCache>
                <c:formatCode>yyyy\-mm</c:formatCode>
                <c:ptCount val="148"/>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42888</c:v>
                </c:pt>
                <c:pt idx="90">
                  <c:v>42917</c:v>
                </c:pt>
                <c:pt idx="91">
                  <c:v>42948</c:v>
                </c:pt>
                <c:pt idx="92">
                  <c:v>42979</c:v>
                </c:pt>
                <c:pt idx="93">
                  <c:v>43009</c:v>
                </c:pt>
                <c:pt idx="94">
                  <c:v>43040</c:v>
                </c:pt>
                <c:pt idx="95">
                  <c:v>43070</c:v>
                </c:pt>
                <c:pt idx="96">
                  <c:v>43101</c:v>
                </c:pt>
                <c:pt idx="97">
                  <c:v>43132</c:v>
                </c:pt>
                <c:pt idx="98">
                  <c:v>43161</c:v>
                </c:pt>
                <c:pt idx="99">
                  <c:v>43192</c:v>
                </c:pt>
                <c:pt idx="100">
                  <c:v>43223</c:v>
                </c:pt>
                <c:pt idx="101">
                  <c:v>43252</c:v>
                </c:pt>
                <c:pt idx="102">
                  <c:v>43283</c:v>
                </c:pt>
                <c:pt idx="103">
                  <c:v>43313</c:v>
                </c:pt>
                <c:pt idx="104">
                  <c:v>43344</c:v>
                </c:pt>
                <c:pt idx="105">
                  <c:v>43374</c:v>
                </c:pt>
                <c:pt idx="106">
                  <c:v>43405</c:v>
                </c:pt>
                <c:pt idx="107">
                  <c:v>43435</c:v>
                </c:pt>
                <c:pt idx="108">
                  <c:v>43466</c:v>
                </c:pt>
                <c:pt idx="109">
                  <c:v>43497</c:v>
                </c:pt>
                <c:pt idx="110">
                  <c:v>43525</c:v>
                </c:pt>
                <c:pt idx="111">
                  <c:v>43556</c:v>
                </c:pt>
                <c:pt idx="112">
                  <c:v>43586</c:v>
                </c:pt>
                <c:pt idx="113">
                  <c:v>43618</c:v>
                </c:pt>
                <c:pt idx="114">
                  <c:v>43647</c:v>
                </c:pt>
                <c:pt idx="115">
                  <c:v>43678</c:v>
                </c:pt>
                <c:pt idx="116">
                  <c:v>43709</c:v>
                </c:pt>
                <c:pt idx="117">
                  <c:v>43739</c:v>
                </c:pt>
                <c:pt idx="118">
                  <c:v>43771</c:v>
                </c:pt>
                <c:pt idx="119">
                  <c:v>43800</c:v>
                </c:pt>
                <c:pt idx="120">
                  <c:v>43831</c:v>
                </c:pt>
                <c:pt idx="121">
                  <c:v>43862</c:v>
                </c:pt>
                <c:pt idx="122">
                  <c:v>43891</c:v>
                </c:pt>
                <c:pt idx="123">
                  <c:v>43922</c:v>
                </c:pt>
                <c:pt idx="124">
                  <c:v>43952</c:v>
                </c:pt>
                <c:pt idx="125">
                  <c:v>43983</c:v>
                </c:pt>
                <c:pt idx="126">
                  <c:v>44013</c:v>
                </c:pt>
                <c:pt idx="127">
                  <c:v>44044</c:v>
                </c:pt>
                <c:pt idx="128">
                  <c:v>44075</c:v>
                </c:pt>
                <c:pt idx="129">
                  <c:v>44105</c:v>
                </c:pt>
                <c:pt idx="130">
                  <c:v>44136</c:v>
                </c:pt>
                <c:pt idx="131">
                  <c:v>44166</c:v>
                </c:pt>
                <c:pt idx="132">
                  <c:v>44197</c:v>
                </c:pt>
                <c:pt idx="133">
                  <c:v>44228</c:v>
                </c:pt>
                <c:pt idx="134">
                  <c:v>44256</c:v>
                </c:pt>
                <c:pt idx="135">
                  <c:v>44287</c:v>
                </c:pt>
                <c:pt idx="136">
                  <c:v>44317</c:v>
                </c:pt>
                <c:pt idx="137">
                  <c:v>44348</c:v>
                </c:pt>
                <c:pt idx="138">
                  <c:v>44378</c:v>
                </c:pt>
                <c:pt idx="139">
                  <c:v>44409</c:v>
                </c:pt>
                <c:pt idx="140">
                  <c:v>44440</c:v>
                </c:pt>
                <c:pt idx="141">
                  <c:v>44470</c:v>
                </c:pt>
                <c:pt idx="142">
                  <c:v>44501</c:v>
                </c:pt>
                <c:pt idx="143">
                  <c:v>44531</c:v>
                </c:pt>
                <c:pt idx="144">
                  <c:v>44562</c:v>
                </c:pt>
                <c:pt idx="145">
                  <c:v>44593</c:v>
                </c:pt>
                <c:pt idx="146">
                  <c:v>44621</c:v>
                </c:pt>
                <c:pt idx="147">
                  <c:v>44652</c:v>
                </c:pt>
              </c:numCache>
            </c:numRef>
          </c:cat>
          <c:val>
            <c:numRef>
              <c:f>[Food_price_indices_data_may629.xls]Indices_Monthly!$B$245:$B$392</c:f>
              <c:numCache>
                <c:formatCode>0.0</c:formatCode>
                <c:ptCount val="148"/>
                <c:pt idx="0">
                  <c:v>101.49552559347393</c:v>
                </c:pt>
                <c:pt idx="1">
                  <c:v>98.979386679281731</c:v>
                </c:pt>
                <c:pt idx="2">
                  <c:v>96.308920331864229</c:v>
                </c:pt>
                <c:pt idx="3">
                  <c:v>96.843720552095832</c:v>
                </c:pt>
                <c:pt idx="4">
                  <c:v>96.287373861320674</c:v>
                </c:pt>
                <c:pt idx="5">
                  <c:v>95.750055883136824</c:v>
                </c:pt>
                <c:pt idx="6">
                  <c:v>99.960174812561633</c:v>
                </c:pt>
                <c:pt idx="7">
                  <c:v>107.66610706924877</c:v>
                </c:pt>
                <c:pt idx="8">
                  <c:v>114.13213959784272</c:v>
                </c:pt>
                <c:pt idx="9">
                  <c:v>120.07213927332403</c:v>
                </c:pt>
                <c:pt idx="10">
                  <c:v>124.12062280743339</c:v>
                </c:pt>
                <c:pt idx="11">
                  <c:v>129.3098708683066</c:v>
                </c:pt>
                <c:pt idx="12">
                  <c:v>133.68731541218941</c:v>
                </c:pt>
                <c:pt idx="13">
                  <c:v>137.62240001491392</c:v>
                </c:pt>
                <c:pt idx="14">
                  <c:v>134.27942316454204</c:v>
                </c:pt>
                <c:pt idx="15">
                  <c:v>136.4202438571842</c:v>
                </c:pt>
                <c:pt idx="16">
                  <c:v>135.16333931522834</c:v>
                </c:pt>
                <c:pt idx="17">
                  <c:v>134.95586798495637</c:v>
                </c:pt>
                <c:pt idx="18">
                  <c:v>133.19896606404478</c:v>
                </c:pt>
                <c:pt idx="19">
                  <c:v>132.9764676496892</c:v>
                </c:pt>
                <c:pt idx="20">
                  <c:v>130.40936988673025</c:v>
                </c:pt>
                <c:pt idx="21">
                  <c:v>125.71902110433562</c:v>
                </c:pt>
                <c:pt idx="22">
                  <c:v>126.11929200837886</c:v>
                </c:pt>
                <c:pt idx="23">
                  <c:v>122.06128774194863</c:v>
                </c:pt>
                <c:pt idx="24">
                  <c:v>122.40138703068955</c:v>
                </c:pt>
                <c:pt idx="25">
                  <c:v>125.38292659308009</c:v>
                </c:pt>
                <c:pt idx="26">
                  <c:v>125.76324918137013</c:v>
                </c:pt>
                <c:pt idx="27">
                  <c:v>124.38102211438854</c:v>
                </c:pt>
                <c:pt idx="28">
                  <c:v>119.04065513310724</c:v>
                </c:pt>
                <c:pt idx="29">
                  <c:v>115.87005888125145</c:v>
                </c:pt>
                <c:pt idx="30">
                  <c:v>122.12877421581177</c:v>
                </c:pt>
                <c:pt idx="31">
                  <c:v>123.35385621660576</c:v>
                </c:pt>
                <c:pt idx="32">
                  <c:v>125.22304522285901</c:v>
                </c:pt>
                <c:pt idx="33">
                  <c:v>124.04151276080162</c:v>
                </c:pt>
                <c:pt idx="34">
                  <c:v>123.63866045006203</c:v>
                </c:pt>
                <c:pt idx="35">
                  <c:v>122.86475534293109</c:v>
                </c:pt>
                <c:pt idx="36">
                  <c:v>123.39045525367366</c:v>
                </c:pt>
                <c:pt idx="37">
                  <c:v>123.25195428283806</c:v>
                </c:pt>
                <c:pt idx="38">
                  <c:v>122.88793241362539</c:v>
                </c:pt>
                <c:pt idx="39">
                  <c:v>122.87156068790064</c:v>
                </c:pt>
                <c:pt idx="40">
                  <c:v>122.09160124168872</c:v>
                </c:pt>
                <c:pt idx="41">
                  <c:v>120.92326682833009</c:v>
                </c:pt>
                <c:pt idx="42">
                  <c:v>117.89921473942348</c:v>
                </c:pt>
                <c:pt idx="43">
                  <c:v>116.153422763965</c:v>
                </c:pt>
                <c:pt idx="44">
                  <c:v>116.40536668640762</c:v>
                </c:pt>
                <c:pt idx="45">
                  <c:v>118.75319687353954</c:v>
                </c:pt>
                <c:pt idx="46">
                  <c:v>118.67885624962143</c:v>
                </c:pt>
                <c:pt idx="47">
                  <c:v>118.19520320739767</c:v>
                </c:pt>
                <c:pt idx="48">
                  <c:v>116.22440442117495</c:v>
                </c:pt>
                <c:pt idx="49">
                  <c:v>118.47050984644193</c:v>
                </c:pt>
                <c:pt idx="50">
                  <c:v>122.10233348649523</c:v>
                </c:pt>
                <c:pt idx="51">
                  <c:v>121.45684139904604</c:v>
                </c:pt>
                <c:pt idx="52">
                  <c:v>121.30475734611656</c:v>
                </c:pt>
                <c:pt idx="53">
                  <c:v>119.29498812264622</c:v>
                </c:pt>
                <c:pt idx="54">
                  <c:v>116.37468149135118</c:v>
                </c:pt>
                <c:pt idx="55">
                  <c:v>113.02354947542455</c:v>
                </c:pt>
                <c:pt idx="56">
                  <c:v>109.34977448740584</c:v>
                </c:pt>
                <c:pt idx="57">
                  <c:v>109.35537035806981</c:v>
                </c:pt>
                <c:pt idx="58">
                  <c:v>108.23683483031979</c:v>
                </c:pt>
                <c:pt idx="59">
                  <c:v>105.1499411890838</c:v>
                </c:pt>
                <c:pt idx="60">
                  <c:v>100.71195915697933</c:v>
                </c:pt>
                <c:pt idx="61">
                  <c:v>98.450411487002583</c:v>
                </c:pt>
                <c:pt idx="62">
                  <c:v>95.605668219361689</c:v>
                </c:pt>
                <c:pt idx="63">
                  <c:v>94.696895171532333</c:v>
                </c:pt>
                <c:pt idx="64">
                  <c:v>95.03048510379233</c:v>
                </c:pt>
                <c:pt idx="65">
                  <c:v>94.543206733493776</c:v>
                </c:pt>
                <c:pt idx="66">
                  <c:v>93.803221381518327</c:v>
                </c:pt>
                <c:pt idx="67">
                  <c:v>89.564194169971188</c:v>
                </c:pt>
                <c:pt idx="68">
                  <c:v>89.019701458323553</c:v>
                </c:pt>
                <c:pt idx="69">
                  <c:v>90.369508685626712</c:v>
                </c:pt>
                <c:pt idx="70">
                  <c:v>87.70669525008654</c:v>
                </c:pt>
                <c:pt idx="71">
                  <c:v>87.061005732853573</c:v>
                </c:pt>
                <c:pt idx="72">
                  <c:v>84.861238424402572</c:v>
                </c:pt>
                <c:pt idx="73">
                  <c:v>86.046383419250574</c:v>
                </c:pt>
                <c:pt idx="74">
                  <c:v>87.422204943485895</c:v>
                </c:pt>
                <c:pt idx="75">
                  <c:v>89.177346068696593</c:v>
                </c:pt>
                <c:pt idx="76">
                  <c:v>90.583839418895238</c:v>
                </c:pt>
                <c:pt idx="77">
                  <c:v>93.836059260597139</c:v>
                </c:pt>
                <c:pt idx="78">
                  <c:v>92.973172589459068</c:v>
                </c:pt>
                <c:pt idx="79">
                  <c:v>95.294724328825737</c:v>
                </c:pt>
                <c:pt idx="80">
                  <c:v>96.086100431050951</c:v>
                </c:pt>
                <c:pt idx="81">
                  <c:v>95.92635654867054</c:v>
                </c:pt>
                <c:pt idx="82">
                  <c:v>95.799278617425657</c:v>
                </c:pt>
                <c:pt idx="83">
                  <c:v>95.086356945122645</c:v>
                </c:pt>
                <c:pt idx="84">
                  <c:v>97.702430562659785</c:v>
                </c:pt>
                <c:pt idx="85">
                  <c:v>98.119069876432334</c:v>
                </c:pt>
                <c:pt idx="86">
                  <c:v>96.240328157749403</c:v>
                </c:pt>
                <c:pt idx="87">
                  <c:v>95.136271435286886</c:v>
                </c:pt>
                <c:pt idx="88">
                  <c:v>97.399869830618243</c:v>
                </c:pt>
                <c:pt idx="89">
                  <c:v>97.966066966256307</c:v>
                </c:pt>
                <c:pt idx="90">
                  <c:v>100.23240520288037</c:v>
                </c:pt>
                <c:pt idx="91">
                  <c:v>99.338330224025697</c:v>
                </c:pt>
                <c:pt idx="92">
                  <c:v>99.887133315590205</c:v>
                </c:pt>
                <c:pt idx="93">
                  <c:v>98.912132230578692</c:v>
                </c:pt>
                <c:pt idx="94">
                  <c:v>98.934208584369813</c:v>
                </c:pt>
                <c:pt idx="95">
                  <c:v>96.406066018554256</c:v>
                </c:pt>
                <c:pt idx="96">
                  <c:v>96.80294729738273</c:v>
                </c:pt>
                <c:pt idx="97">
                  <c:v>97.875309196410214</c:v>
                </c:pt>
                <c:pt idx="98">
                  <c:v>99.042066242010378</c:v>
                </c:pt>
                <c:pt idx="99">
                  <c:v>98.557991831499152</c:v>
                </c:pt>
                <c:pt idx="100">
                  <c:v>98.672771594809703</c:v>
                </c:pt>
                <c:pt idx="101">
                  <c:v>96.950991723958538</c:v>
                </c:pt>
                <c:pt idx="102">
                  <c:v>95.135179101762546</c:v>
                </c:pt>
                <c:pt idx="103">
                  <c:v>95.969576183922669</c:v>
                </c:pt>
                <c:pt idx="104">
                  <c:v>94.239430408790298</c:v>
                </c:pt>
                <c:pt idx="105">
                  <c:v>93.3088521554686</c:v>
                </c:pt>
                <c:pt idx="106">
                  <c:v>92.195534253777666</c:v>
                </c:pt>
                <c:pt idx="107">
                  <c:v>92.249603458964941</c:v>
                </c:pt>
                <c:pt idx="108">
                  <c:v>93.315060319903296</c:v>
                </c:pt>
                <c:pt idx="109">
                  <c:v>94.009827246068099</c:v>
                </c:pt>
                <c:pt idx="110">
                  <c:v>93.158414966533911</c:v>
                </c:pt>
                <c:pt idx="111">
                  <c:v>93.611370171862163</c:v>
                </c:pt>
                <c:pt idx="112">
                  <c:v>94.267664257664137</c:v>
                </c:pt>
                <c:pt idx="113">
                  <c:v>95.404993031098414</c:v>
                </c:pt>
                <c:pt idx="114">
                  <c:v>95.14701488199006</c:v>
                </c:pt>
                <c:pt idx="115">
                  <c:v>94.084177362431817</c:v>
                </c:pt>
                <c:pt idx="116">
                  <c:v>93.368634768546059</c:v>
                </c:pt>
                <c:pt idx="117">
                  <c:v>95.247349769978584</c:v>
                </c:pt>
                <c:pt idx="118">
                  <c:v>98.626175613962104</c:v>
                </c:pt>
                <c:pt idx="119">
                  <c:v>101.00678467226496</c:v>
                </c:pt>
                <c:pt idx="120">
                  <c:v>102.5151015442658</c:v>
                </c:pt>
                <c:pt idx="121">
                  <c:v>99.418984683378341</c:v>
                </c:pt>
                <c:pt idx="122">
                  <c:v>95.177238817172721</c:v>
                </c:pt>
                <c:pt idx="123">
                  <c:v>92.526875587249066</c:v>
                </c:pt>
                <c:pt idx="124">
                  <c:v>91.135360588162669</c:v>
                </c:pt>
                <c:pt idx="125">
                  <c:v>93.255843352710514</c:v>
                </c:pt>
                <c:pt idx="126">
                  <c:v>94.041451710554767</c:v>
                </c:pt>
                <c:pt idx="127">
                  <c:v>95.915944445938479</c:v>
                </c:pt>
                <c:pt idx="128">
                  <c:v>98.011497887472643</c:v>
                </c:pt>
                <c:pt idx="129">
                  <c:v>101.3763809972607</c:v>
                </c:pt>
                <c:pt idx="130">
                  <c:v>105.58600130353233</c:v>
                </c:pt>
                <c:pt idx="131">
                  <c:v>108.59683960847201</c:v>
                </c:pt>
                <c:pt idx="132">
                  <c:v>113.5255331944346</c:v>
                </c:pt>
                <c:pt idx="133">
                  <c:v>116.57051072273163</c:v>
                </c:pt>
                <c:pt idx="134">
                  <c:v>119.22932965492514</c:v>
                </c:pt>
                <c:pt idx="135">
                  <c:v>122.06626942216495</c:v>
                </c:pt>
                <c:pt idx="136">
                  <c:v>128.12555865773592</c:v>
                </c:pt>
                <c:pt idx="137">
                  <c:v>125.27763455670987</c:v>
                </c:pt>
                <c:pt idx="138">
                  <c:v>124.56485837282088</c:v>
                </c:pt>
                <c:pt idx="139">
                  <c:v>127.95813590564271</c:v>
                </c:pt>
                <c:pt idx="140">
                  <c:v>129.1891922766022</c:v>
                </c:pt>
                <c:pt idx="141">
                  <c:v>133.22436853297222</c:v>
                </c:pt>
                <c:pt idx="142">
                  <c:v>135.31485290573889</c:v>
                </c:pt>
                <c:pt idx="143">
                  <c:v>133.69110309418375</c:v>
                </c:pt>
                <c:pt idx="144">
                  <c:v>135.59369128803482</c:v>
                </c:pt>
                <c:pt idx="145">
                  <c:v>141.09628411208661</c:v>
                </c:pt>
                <c:pt idx="146">
                  <c:v>159.69224223453216</c:v>
                </c:pt>
                <c:pt idx="147">
                  <c:v>158.45699224345486</c:v>
                </c:pt>
              </c:numCache>
            </c:numRef>
          </c:val>
          <c:smooth val="0"/>
          <c:extLst>
            <c:ext xmlns:c16="http://schemas.microsoft.com/office/drawing/2014/chart" uri="{C3380CC4-5D6E-409C-BE32-E72D297353CC}">
              <c16:uniqueId val="{00000000-A7E2-45A8-9A2D-AFBFE26F01C7}"/>
            </c:ext>
          </c:extLst>
        </c:ser>
        <c:ser>
          <c:idx val="1"/>
          <c:order val="1"/>
          <c:tx>
            <c:strRef>
              <c:f>[Food_price_indices_data_may629.xls]Indices_Monthly!$C$3</c:f>
              <c:strCache>
                <c:ptCount val="1"/>
                <c:pt idx="0">
                  <c:v>Meat</c:v>
                </c:pt>
              </c:strCache>
            </c:strRef>
          </c:tx>
          <c:spPr>
            <a:ln w="28575" cap="rnd">
              <a:solidFill>
                <a:schemeClr val="accent2"/>
              </a:solidFill>
              <a:round/>
            </a:ln>
            <a:effectLst/>
          </c:spPr>
          <c:marker>
            <c:symbol val="none"/>
          </c:marker>
          <c:cat>
            <c:numRef>
              <c:f>[Food_price_indices_data_may629.xls]Indices_Monthly!$A$245:$A$392</c:f>
              <c:numCache>
                <c:formatCode>yyyy\-mm</c:formatCode>
                <c:ptCount val="148"/>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42888</c:v>
                </c:pt>
                <c:pt idx="90">
                  <c:v>42917</c:v>
                </c:pt>
                <c:pt idx="91">
                  <c:v>42948</c:v>
                </c:pt>
                <c:pt idx="92">
                  <c:v>42979</c:v>
                </c:pt>
                <c:pt idx="93">
                  <c:v>43009</c:v>
                </c:pt>
                <c:pt idx="94">
                  <c:v>43040</c:v>
                </c:pt>
                <c:pt idx="95">
                  <c:v>43070</c:v>
                </c:pt>
                <c:pt idx="96">
                  <c:v>43101</c:v>
                </c:pt>
                <c:pt idx="97">
                  <c:v>43132</c:v>
                </c:pt>
                <c:pt idx="98">
                  <c:v>43161</c:v>
                </c:pt>
                <c:pt idx="99">
                  <c:v>43192</c:v>
                </c:pt>
                <c:pt idx="100">
                  <c:v>43223</c:v>
                </c:pt>
                <c:pt idx="101">
                  <c:v>43252</c:v>
                </c:pt>
                <c:pt idx="102">
                  <c:v>43283</c:v>
                </c:pt>
                <c:pt idx="103">
                  <c:v>43313</c:v>
                </c:pt>
                <c:pt idx="104">
                  <c:v>43344</c:v>
                </c:pt>
                <c:pt idx="105">
                  <c:v>43374</c:v>
                </c:pt>
                <c:pt idx="106">
                  <c:v>43405</c:v>
                </c:pt>
                <c:pt idx="107">
                  <c:v>43435</c:v>
                </c:pt>
                <c:pt idx="108">
                  <c:v>43466</c:v>
                </c:pt>
                <c:pt idx="109">
                  <c:v>43497</c:v>
                </c:pt>
                <c:pt idx="110">
                  <c:v>43525</c:v>
                </c:pt>
                <c:pt idx="111">
                  <c:v>43556</c:v>
                </c:pt>
                <c:pt idx="112">
                  <c:v>43586</c:v>
                </c:pt>
                <c:pt idx="113">
                  <c:v>43618</c:v>
                </c:pt>
                <c:pt idx="114">
                  <c:v>43647</c:v>
                </c:pt>
                <c:pt idx="115">
                  <c:v>43678</c:v>
                </c:pt>
                <c:pt idx="116">
                  <c:v>43709</c:v>
                </c:pt>
                <c:pt idx="117">
                  <c:v>43739</c:v>
                </c:pt>
                <c:pt idx="118">
                  <c:v>43771</c:v>
                </c:pt>
                <c:pt idx="119">
                  <c:v>43800</c:v>
                </c:pt>
                <c:pt idx="120">
                  <c:v>43831</c:v>
                </c:pt>
                <c:pt idx="121">
                  <c:v>43862</c:v>
                </c:pt>
                <c:pt idx="122">
                  <c:v>43891</c:v>
                </c:pt>
                <c:pt idx="123">
                  <c:v>43922</c:v>
                </c:pt>
                <c:pt idx="124">
                  <c:v>43952</c:v>
                </c:pt>
                <c:pt idx="125">
                  <c:v>43983</c:v>
                </c:pt>
                <c:pt idx="126">
                  <c:v>44013</c:v>
                </c:pt>
                <c:pt idx="127">
                  <c:v>44044</c:v>
                </c:pt>
                <c:pt idx="128">
                  <c:v>44075</c:v>
                </c:pt>
                <c:pt idx="129">
                  <c:v>44105</c:v>
                </c:pt>
                <c:pt idx="130">
                  <c:v>44136</c:v>
                </c:pt>
                <c:pt idx="131">
                  <c:v>44166</c:v>
                </c:pt>
                <c:pt idx="132">
                  <c:v>44197</c:v>
                </c:pt>
                <c:pt idx="133">
                  <c:v>44228</c:v>
                </c:pt>
                <c:pt idx="134">
                  <c:v>44256</c:v>
                </c:pt>
                <c:pt idx="135">
                  <c:v>44287</c:v>
                </c:pt>
                <c:pt idx="136">
                  <c:v>44317</c:v>
                </c:pt>
                <c:pt idx="137">
                  <c:v>44348</c:v>
                </c:pt>
                <c:pt idx="138">
                  <c:v>44378</c:v>
                </c:pt>
                <c:pt idx="139">
                  <c:v>44409</c:v>
                </c:pt>
                <c:pt idx="140">
                  <c:v>44440</c:v>
                </c:pt>
                <c:pt idx="141">
                  <c:v>44470</c:v>
                </c:pt>
                <c:pt idx="142">
                  <c:v>44501</c:v>
                </c:pt>
                <c:pt idx="143">
                  <c:v>44531</c:v>
                </c:pt>
                <c:pt idx="144">
                  <c:v>44562</c:v>
                </c:pt>
                <c:pt idx="145">
                  <c:v>44593</c:v>
                </c:pt>
                <c:pt idx="146">
                  <c:v>44621</c:v>
                </c:pt>
                <c:pt idx="147">
                  <c:v>44652</c:v>
                </c:pt>
              </c:numCache>
            </c:numRef>
          </c:cat>
          <c:val>
            <c:numRef>
              <c:f>[Food_price_indices_data_may629.xls]Indices_Monthly!$C$245:$C$392</c:f>
              <c:numCache>
                <c:formatCode>0.0</c:formatCode>
                <c:ptCount val="148"/>
                <c:pt idx="0">
                  <c:v>85.025538080099693</c:v>
                </c:pt>
                <c:pt idx="1">
                  <c:v>85.65486890071351</c:v>
                </c:pt>
                <c:pt idx="2">
                  <c:v>86.925598476350672</c:v>
                </c:pt>
                <c:pt idx="3">
                  <c:v>89.453530302163813</c:v>
                </c:pt>
                <c:pt idx="4">
                  <c:v>89.765237691686409</c:v>
                </c:pt>
                <c:pt idx="5">
                  <c:v>90.815500584250216</c:v>
                </c:pt>
                <c:pt idx="6">
                  <c:v>91.820576751857274</c:v>
                </c:pt>
                <c:pt idx="7">
                  <c:v>92.617122394313554</c:v>
                </c:pt>
                <c:pt idx="8">
                  <c:v>92.503820927754674</c:v>
                </c:pt>
                <c:pt idx="9">
                  <c:v>93.98918894348202</c:v>
                </c:pt>
                <c:pt idx="10">
                  <c:v>96.109453967300738</c:v>
                </c:pt>
                <c:pt idx="11">
                  <c:v>97.352240882554284</c:v>
                </c:pt>
                <c:pt idx="12">
                  <c:v>97.620557134188232</c:v>
                </c:pt>
                <c:pt idx="13">
                  <c:v>100.31488412842825</c:v>
                </c:pt>
                <c:pt idx="14">
                  <c:v>103.48551823910425</c:v>
                </c:pt>
                <c:pt idx="15">
                  <c:v>107.71197051232107</c:v>
                </c:pt>
                <c:pt idx="16">
                  <c:v>108.10265542207345</c:v>
                </c:pt>
                <c:pt idx="17">
                  <c:v>106.86219611607696</c:v>
                </c:pt>
                <c:pt idx="18">
                  <c:v>106.50106934975831</c:v>
                </c:pt>
                <c:pt idx="19">
                  <c:v>105.64126254997068</c:v>
                </c:pt>
                <c:pt idx="20">
                  <c:v>106.94823230584799</c:v>
                </c:pt>
                <c:pt idx="21">
                  <c:v>106.19742920519766</c:v>
                </c:pt>
                <c:pt idx="22">
                  <c:v>108.30111064941913</c:v>
                </c:pt>
                <c:pt idx="23">
                  <c:v>106.48946348002409</c:v>
                </c:pt>
                <c:pt idx="24">
                  <c:v>103.13794797592593</c:v>
                </c:pt>
                <c:pt idx="25">
                  <c:v>105.57798550361429</c:v>
                </c:pt>
                <c:pt idx="26">
                  <c:v>106.48074571698065</c:v>
                </c:pt>
                <c:pt idx="27">
                  <c:v>105.71886503599568</c:v>
                </c:pt>
                <c:pt idx="28">
                  <c:v>103.74904383345839</c:v>
                </c:pt>
                <c:pt idx="29">
                  <c:v>101.40330632503399</c:v>
                </c:pt>
                <c:pt idx="30">
                  <c:v>100.36940484968586</c:v>
                </c:pt>
                <c:pt idx="31">
                  <c:v>103.081867217618</c:v>
                </c:pt>
                <c:pt idx="32">
                  <c:v>107.02047027531836</c:v>
                </c:pt>
                <c:pt idx="33">
                  <c:v>107.96652298812806</c:v>
                </c:pt>
                <c:pt idx="34">
                  <c:v>107.69045799603545</c:v>
                </c:pt>
                <c:pt idx="35">
                  <c:v>107.40625582976146</c:v>
                </c:pt>
                <c:pt idx="36">
                  <c:v>106.45472597224244</c:v>
                </c:pt>
                <c:pt idx="37">
                  <c:v>107.55394555599833</c:v>
                </c:pt>
                <c:pt idx="38">
                  <c:v>108.02176116802082</c:v>
                </c:pt>
                <c:pt idx="39">
                  <c:v>108.73738726942125</c:v>
                </c:pt>
                <c:pt idx="40">
                  <c:v>105.46028928088435</c:v>
                </c:pt>
                <c:pt idx="41">
                  <c:v>104.98643891317388</c:v>
                </c:pt>
                <c:pt idx="42">
                  <c:v>104.51341637446272</c:v>
                </c:pt>
                <c:pt idx="43">
                  <c:v>105.47313438938895</c:v>
                </c:pt>
                <c:pt idx="44">
                  <c:v>106.05369950198049</c:v>
                </c:pt>
                <c:pt idx="45">
                  <c:v>106.41841729907802</c:v>
                </c:pt>
                <c:pt idx="46">
                  <c:v>105.6380562461333</c:v>
                </c:pt>
                <c:pt idx="47">
                  <c:v>104.60594283175031</c:v>
                </c:pt>
                <c:pt idx="48">
                  <c:v>103.18589676949293</c:v>
                </c:pt>
                <c:pt idx="49">
                  <c:v>103.61793620293672</c:v>
                </c:pt>
                <c:pt idx="50">
                  <c:v>106.22461644990992</c:v>
                </c:pt>
                <c:pt idx="51">
                  <c:v>109.68558077035506</c:v>
                </c:pt>
                <c:pt idx="52">
                  <c:v>112.06756526893608</c:v>
                </c:pt>
                <c:pt idx="53">
                  <c:v>116.18765151703104</c:v>
                </c:pt>
                <c:pt idx="54">
                  <c:v>117.77830797981171</c:v>
                </c:pt>
                <c:pt idx="55">
                  <c:v>119.16970252580626</c:v>
                </c:pt>
                <c:pt idx="56">
                  <c:v>117.91302650772157</c:v>
                </c:pt>
                <c:pt idx="57">
                  <c:v>117.19641316682275</c:v>
                </c:pt>
                <c:pt idx="58">
                  <c:v>115.1093989290311</c:v>
                </c:pt>
                <c:pt idx="59">
                  <c:v>108.82510066704381</c:v>
                </c:pt>
                <c:pt idx="60">
                  <c:v>103.80790037373754</c:v>
                </c:pt>
                <c:pt idx="61">
                  <c:v>100.47244594768249</c:v>
                </c:pt>
                <c:pt idx="62">
                  <c:v>96.811188488391991</c:v>
                </c:pt>
                <c:pt idx="63">
                  <c:v>97.731763784372149</c:v>
                </c:pt>
                <c:pt idx="64">
                  <c:v>99.528738267089167</c:v>
                </c:pt>
                <c:pt idx="65">
                  <c:v>98.598568919135616</c:v>
                </c:pt>
                <c:pt idx="66">
                  <c:v>99.068860244383501</c:v>
                </c:pt>
                <c:pt idx="67">
                  <c:v>99.166067371696641</c:v>
                </c:pt>
                <c:pt idx="68">
                  <c:v>97.056796593982099</c:v>
                </c:pt>
                <c:pt idx="69">
                  <c:v>92.422034374886067</c:v>
                </c:pt>
                <c:pt idx="70">
                  <c:v>89.13583696007737</c:v>
                </c:pt>
                <c:pt idx="71">
                  <c:v>86.984767030738809</c:v>
                </c:pt>
                <c:pt idx="72">
                  <c:v>84.180470472888416</c:v>
                </c:pt>
                <c:pt idx="73">
                  <c:v>85.909110316022392</c:v>
                </c:pt>
                <c:pt idx="74">
                  <c:v>86.103638666594165</c:v>
                </c:pt>
                <c:pt idx="75">
                  <c:v>87.914618070061479</c:v>
                </c:pt>
                <c:pt idx="76">
                  <c:v>90.155290564983176</c:v>
                </c:pt>
                <c:pt idx="77">
                  <c:v>94.280354071548032</c:v>
                </c:pt>
                <c:pt idx="78">
                  <c:v>95.312510792645057</c:v>
                </c:pt>
                <c:pt idx="79">
                  <c:v>96.418496858283291</c:v>
                </c:pt>
                <c:pt idx="80">
                  <c:v>94.859589278644492</c:v>
                </c:pt>
                <c:pt idx="81">
                  <c:v>93.023995300834756</c:v>
                </c:pt>
                <c:pt idx="82">
                  <c:v>93.444771371056646</c:v>
                </c:pt>
                <c:pt idx="83">
                  <c:v>90.650989125366564</c:v>
                </c:pt>
                <c:pt idx="84">
                  <c:v>91.946003695556314</c:v>
                </c:pt>
                <c:pt idx="85">
                  <c:v>93.934315063350809</c:v>
                </c:pt>
                <c:pt idx="86">
                  <c:v>95.653763532519534</c:v>
                </c:pt>
                <c:pt idx="87">
                  <c:v>97.585565258764902</c:v>
                </c:pt>
                <c:pt idx="88">
                  <c:v>99.459106188799808</c:v>
                </c:pt>
                <c:pt idx="89">
                  <c:v>100.6855710196529</c:v>
                </c:pt>
                <c:pt idx="90">
                  <c:v>101.19215049416724</c:v>
                </c:pt>
                <c:pt idx="91">
                  <c:v>100.34731104316261</c:v>
                </c:pt>
                <c:pt idx="92">
                  <c:v>99.154653516088771</c:v>
                </c:pt>
                <c:pt idx="93">
                  <c:v>98.434613107030998</c:v>
                </c:pt>
                <c:pt idx="94">
                  <c:v>98.429554097008278</c:v>
                </c:pt>
                <c:pt idx="95">
                  <c:v>96.08213693247319</c:v>
                </c:pt>
                <c:pt idx="96">
                  <c:v>95.633507302811779</c:v>
                </c:pt>
                <c:pt idx="97">
                  <c:v>96.963194826802052</c:v>
                </c:pt>
                <c:pt idx="98">
                  <c:v>97.189815257828272</c:v>
                </c:pt>
                <c:pt idx="99">
                  <c:v>95.939066644655568</c:v>
                </c:pt>
                <c:pt idx="100">
                  <c:v>95.340978053509915</c:v>
                </c:pt>
                <c:pt idx="101">
                  <c:v>95.086631380951744</c:v>
                </c:pt>
                <c:pt idx="102">
                  <c:v>94.638475060326158</c:v>
                </c:pt>
                <c:pt idx="103">
                  <c:v>95.775839361968323</c:v>
                </c:pt>
                <c:pt idx="104">
                  <c:v>94.053200348994991</c:v>
                </c:pt>
                <c:pt idx="105">
                  <c:v>92.317496723969398</c:v>
                </c:pt>
                <c:pt idx="106">
                  <c:v>92.888979230095927</c:v>
                </c:pt>
                <c:pt idx="107">
                  <c:v>92.893870858958195</c:v>
                </c:pt>
                <c:pt idx="108">
                  <c:v>92.269885642397369</c:v>
                </c:pt>
                <c:pt idx="109">
                  <c:v>93.094618341419732</c:v>
                </c:pt>
                <c:pt idx="110">
                  <c:v>94.578073710419162</c:v>
                </c:pt>
                <c:pt idx="111">
                  <c:v>97.755725650011271</c:v>
                </c:pt>
                <c:pt idx="112">
                  <c:v>100.53532046660378</c:v>
                </c:pt>
                <c:pt idx="113">
                  <c:v>101.23047904710467</c:v>
                </c:pt>
                <c:pt idx="114">
                  <c:v>102.44213770947127</c:v>
                </c:pt>
                <c:pt idx="115">
                  <c:v>102.27433753574138</c:v>
                </c:pt>
                <c:pt idx="116">
                  <c:v>101.01671562781864</c:v>
                </c:pt>
                <c:pt idx="117">
                  <c:v>101.55127368509457</c:v>
                </c:pt>
                <c:pt idx="118">
                  <c:v>106.52632019552085</c:v>
                </c:pt>
                <c:pt idx="119">
                  <c:v>106.64799397461408</c:v>
                </c:pt>
                <c:pt idx="120">
                  <c:v>103.61032570731609</c:v>
                </c:pt>
                <c:pt idx="121">
                  <c:v>100.46310728116576</c:v>
                </c:pt>
                <c:pt idx="122">
                  <c:v>99.425056572166582</c:v>
                </c:pt>
                <c:pt idx="123">
                  <c:v>96.90645774765845</c:v>
                </c:pt>
                <c:pt idx="124">
                  <c:v>95.415913237790804</c:v>
                </c:pt>
                <c:pt idx="125">
                  <c:v>94.816410370590745</c:v>
                </c:pt>
                <c:pt idx="126">
                  <c:v>92.227051045731287</c:v>
                </c:pt>
                <c:pt idx="127">
                  <c:v>92.203017520089801</c:v>
                </c:pt>
                <c:pt idx="128">
                  <c:v>91.474033292295033</c:v>
                </c:pt>
                <c:pt idx="129">
                  <c:v>91.783443249046144</c:v>
                </c:pt>
                <c:pt idx="130">
                  <c:v>93.31812057540094</c:v>
                </c:pt>
                <c:pt idx="131">
                  <c:v>94.845116190242663</c:v>
                </c:pt>
                <c:pt idx="132">
                  <c:v>95.96084762748599</c:v>
                </c:pt>
                <c:pt idx="133">
                  <c:v>97.768189382291382</c:v>
                </c:pt>
                <c:pt idx="134">
                  <c:v>100.76273942479263</c:v>
                </c:pt>
                <c:pt idx="135">
                  <c:v>104.34529890067319</c:v>
                </c:pt>
                <c:pt idx="136">
                  <c:v>107.38440770114929</c:v>
                </c:pt>
                <c:pt idx="137">
                  <c:v>110.68657160811618</c:v>
                </c:pt>
                <c:pt idx="138">
                  <c:v>114.11329835824172</c:v>
                </c:pt>
                <c:pt idx="139">
                  <c:v>113.43289955758823</c:v>
                </c:pt>
                <c:pt idx="140">
                  <c:v>112.68191288141296</c:v>
                </c:pt>
                <c:pt idx="141">
                  <c:v>111.96925480836586</c:v>
                </c:pt>
                <c:pt idx="142">
                  <c:v>112.50964469359232</c:v>
                </c:pt>
                <c:pt idx="143">
                  <c:v>111.02985848433802</c:v>
                </c:pt>
                <c:pt idx="144">
                  <c:v>112.14594140478863</c:v>
                </c:pt>
                <c:pt idx="145">
                  <c:v>113.45580681318266</c:v>
                </c:pt>
                <c:pt idx="146">
                  <c:v>119.25898506389402</c:v>
                </c:pt>
                <c:pt idx="147">
                  <c:v>121.91979103000961</c:v>
                </c:pt>
              </c:numCache>
            </c:numRef>
          </c:val>
          <c:smooth val="0"/>
          <c:extLst>
            <c:ext xmlns:c16="http://schemas.microsoft.com/office/drawing/2014/chart" uri="{C3380CC4-5D6E-409C-BE32-E72D297353CC}">
              <c16:uniqueId val="{00000001-A7E2-45A8-9A2D-AFBFE26F01C7}"/>
            </c:ext>
          </c:extLst>
        </c:ser>
        <c:ser>
          <c:idx val="2"/>
          <c:order val="2"/>
          <c:tx>
            <c:strRef>
              <c:f>[Food_price_indices_data_may629.xls]Indices_Monthly!$D$3</c:f>
              <c:strCache>
                <c:ptCount val="1"/>
                <c:pt idx="0">
                  <c:v>Dairy</c:v>
                </c:pt>
              </c:strCache>
            </c:strRef>
          </c:tx>
          <c:spPr>
            <a:ln w="28575" cap="rnd">
              <a:solidFill>
                <a:schemeClr val="accent3"/>
              </a:solidFill>
              <a:round/>
            </a:ln>
            <a:effectLst/>
          </c:spPr>
          <c:marker>
            <c:symbol val="none"/>
          </c:marker>
          <c:cat>
            <c:numRef>
              <c:f>[Food_price_indices_data_may629.xls]Indices_Monthly!$A$245:$A$392</c:f>
              <c:numCache>
                <c:formatCode>yyyy\-mm</c:formatCode>
                <c:ptCount val="148"/>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42888</c:v>
                </c:pt>
                <c:pt idx="90">
                  <c:v>42917</c:v>
                </c:pt>
                <c:pt idx="91">
                  <c:v>42948</c:v>
                </c:pt>
                <c:pt idx="92">
                  <c:v>42979</c:v>
                </c:pt>
                <c:pt idx="93">
                  <c:v>43009</c:v>
                </c:pt>
                <c:pt idx="94">
                  <c:v>43040</c:v>
                </c:pt>
                <c:pt idx="95">
                  <c:v>43070</c:v>
                </c:pt>
                <c:pt idx="96">
                  <c:v>43101</c:v>
                </c:pt>
                <c:pt idx="97">
                  <c:v>43132</c:v>
                </c:pt>
                <c:pt idx="98">
                  <c:v>43161</c:v>
                </c:pt>
                <c:pt idx="99">
                  <c:v>43192</c:v>
                </c:pt>
                <c:pt idx="100">
                  <c:v>43223</c:v>
                </c:pt>
                <c:pt idx="101">
                  <c:v>43252</c:v>
                </c:pt>
                <c:pt idx="102">
                  <c:v>43283</c:v>
                </c:pt>
                <c:pt idx="103">
                  <c:v>43313</c:v>
                </c:pt>
                <c:pt idx="104">
                  <c:v>43344</c:v>
                </c:pt>
                <c:pt idx="105">
                  <c:v>43374</c:v>
                </c:pt>
                <c:pt idx="106">
                  <c:v>43405</c:v>
                </c:pt>
                <c:pt idx="107">
                  <c:v>43435</c:v>
                </c:pt>
                <c:pt idx="108">
                  <c:v>43466</c:v>
                </c:pt>
                <c:pt idx="109">
                  <c:v>43497</c:v>
                </c:pt>
                <c:pt idx="110">
                  <c:v>43525</c:v>
                </c:pt>
                <c:pt idx="111">
                  <c:v>43556</c:v>
                </c:pt>
                <c:pt idx="112">
                  <c:v>43586</c:v>
                </c:pt>
                <c:pt idx="113">
                  <c:v>43618</c:v>
                </c:pt>
                <c:pt idx="114">
                  <c:v>43647</c:v>
                </c:pt>
                <c:pt idx="115">
                  <c:v>43678</c:v>
                </c:pt>
                <c:pt idx="116">
                  <c:v>43709</c:v>
                </c:pt>
                <c:pt idx="117">
                  <c:v>43739</c:v>
                </c:pt>
                <c:pt idx="118">
                  <c:v>43771</c:v>
                </c:pt>
                <c:pt idx="119">
                  <c:v>43800</c:v>
                </c:pt>
                <c:pt idx="120">
                  <c:v>43831</c:v>
                </c:pt>
                <c:pt idx="121">
                  <c:v>43862</c:v>
                </c:pt>
                <c:pt idx="122">
                  <c:v>43891</c:v>
                </c:pt>
                <c:pt idx="123">
                  <c:v>43922</c:v>
                </c:pt>
                <c:pt idx="124">
                  <c:v>43952</c:v>
                </c:pt>
                <c:pt idx="125">
                  <c:v>43983</c:v>
                </c:pt>
                <c:pt idx="126">
                  <c:v>44013</c:v>
                </c:pt>
                <c:pt idx="127">
                  <c:v>44044</c:v>
                </c:pt>
                <c:pt idx="128">
                  <c:v>44075</c:v>
                </c:pt>
                <c:pt idx="129">
                  <c:v>44105</c:v>
                </c:pt>
                <c:pt idx="130">
                  <c:v>44136</c:v>
                </c:pt>
                <c:pt idx="131">
                  <c:v>44166</c:v>
                </c:pt>
                <c:pt idx="132">
                  <c:v>44197</c:v>
                </c:pt>
                <c:pt idx="133">
                  <c:v>44228</c:v>
                </c:pt>
                <c:pt idx="134">
                  <c:v>44256</c:v>
                </c:pt>
                <c:pt idx="135">
                  <c:v>44287</c:v>
                </c:pt>
                <c:pt idx="136">
                  <c:v>44317</c:v>
                </c:pt>
                <c:pt idx="137">
                  <c:v>44348</c:v>
                </c:pt>
                <c:pt idx="138">
                  <c:v>44378</c:v>
                </c:pt>
                <c:pt idx="139">
                  <c:v>44409</c:v>
                </c:pt>
                <c:pt idx="140">
                  <c:v>44440</c:v>
                </c:pt>
                <c:pt idx="141">
                  <c:v>44470</c:v>
                </c:pt>
                <c:pt idx="142">
                  <c:v>44501</c:v>
                </c:pt>
                <c:pt idx="143">
                  <c:v>44531</c:v>
                </c:pt>
                <c:pt idx="144">
                  <c:v>44562</c:v>
                </c:pt>
                <c:pt idx="145">
                  <c:v>44593</c:v>
                </c:pt>
                <c:pt idx="146">
                  <c:v>44621</c:v>
                </c:pt>
                <c:pt idx="147">
                  <c:v>44652</c:v>
                </c:pt>
              </c:numCache>
            </c:numRef>
          </c:cat>
          <c:val>
            <c:numRef>
              <c:f>[Food_price_indices_data_may629.xls]Indices_Monthly!$D$245:$D$392</c:f>
              <c:numCache>
                <c:formatCode>0.0</c:formatCode>
                <c:ptCount val="148"/>
                <c:pt idx="0">
                  <c:v>108.97795360006737</c:v>
                </c:pt>
                <c:pt idx="1">
                  <c:v>101.58821313999312</c:v>
                </c:pt>
                <c:pt idx="2">
                  <c:v>101.600171820501</c:v>
                </c:pt>
                <c:pt idx="3">
                  <c:v>109.73751423436313</c:v>
                </c:pt>
                <c:pt idx="4">
                  <c:v>111.75742694995961</c:v>
                </c:pt>
                <c:pt idx="5">
                  <c:v>110.44055117791332</c:v>
                </c:pt>
                <c:pt idx="6">
                  <c:v>112.84235900343094</c:v>
                </c:pt>
                <c:pt idx="7">
                  <c:v>112.25690892641927</c:v>
                </c:pt>
                <c:pt idx="8">
                  <c:v>116.02601308546389</c:v>
                </c:pt>
                <c:pt idx="9">
                  <c:v>121.38566901809834</c:v>
                </c:pt>
                <c:pt idx="10">
                  <c:v>118.73574665999132</c:v>
                </c:pt>
                <c:pt idx="11">
                  <c:v>117.43907838284559</c:v>
                </c:pt>
                <c:pt idx="12">
                  <c:v>122.78377839826979</c:v>
                </c:pt>
                <c:pt idx="13">
                  <c:v>130.26172007492016</c:v>
                </c:pt>
                <c:pt idx="14">
                  <c:v>135.80884661921067</c:v>
                </c:pt>
                <c:pt idx="15">
                  <c:v>134.51871956701319</c:v>
                </c:pt>
                <c:pt idx="16">
                  <c:v>134.17128717261949</c:v>
                </c:pt>
                <c:pt idx="17">
                  <c:v>135.31776107677763</c:v>
                </c:pt>
                <c:pt idx="18">
                  <c:v>133.56806088229402</c:v>
                </c:pt>
                <c:pt idx="19">
                  <c:v>131.88090086321301</c:v>
                </c:pt>
                <c:pt idx="20">
                  <c:v>127.11880760173975</c:v>
                </c:pt>
                <c:pt idx="21">
                  <c:v>126.20544430219104</c:v>
                </c:pt>
                <c:pt idx="22">
                  <c:v>125.05884830449345</c:v>
                </c:pt>
                <c:pt idx="23">
                  <c:v>121.99424801067642</c:v>
                </c:pt>
                <c:pt idx="24">
                  <c:v>120.33402187690524</c:v>
                </c:pt>
                <c:pt idx="25">
                  <c:v>121.24206301143494</c:v>
                </c:pt>
                <c:pt idx="26">
                  <c:v>118.06704529449252</c:v>
                </c:pt>
                <c:pt idx="27">
                  <c:v>112.52536034853352</c:v>
                </c:pt>
                <c:pt idx="28">
                  <c:v>105.52116520469605</c:v>
                </c:pt>
                <c:pt idx="29">
                  <c:v>102.27746870973959</c:v>
                </c:pt>
                <c:pt idx="30">
                  <c:v>99.733767538167086</c:v>
                </c:pt>
                <c:pt idx="31">
                  <c:v>101.99290110264623</c:v>
                </c:pt>
                <c:pt idx="32">
                  <c:v>110.95420631342282</c:v>
                </c:pt>
                <c:pt idx="33">
                  <c:v>114.22211455939436</c:v>
                </c:pt>
                <c:pt idx="34">
                  <c:v>114.86145300080227</c:v>
                </c:pt>
                <c:pt idx="35">
                  <c:v>118.14915600136797</c:v>
                </c:pt>
                <c:pt idx="36">
                  <c:v>121.00755496499747</c:v>
                </c:pt>
                <c:pt idx="37">
                  <c:v>123.77232061584274</c:v>
                </c:pt>
                <c:pt idx="38">
                  <c:v>128.03304817913147</c:v>
                </c:pt>
                <c:pt idx="39">
                  <c:v>140.81622043768695</c:v>
                </c:pt>
                <c:pt idx="40">
                  <c:v>139.97656587139574</c:v>
                </c:pt>
                <c:pt idx="41">
                  <c:v>140.25857045321078</c:v>
                </c:pt>
                <c:pt idx="42">
                  <c:v>140.98980979280481</c:v>
                </c:pt>
                <c:pt idx="43">
                  <c:v>145.64966771424156</c:v>
                </c:pt>
                <c:pt idx="44">
                  <c:v>149.00062536700568</c:v>
                </c:pt>
                <c:pt idx="45">
                  <c:v>152.9606033264842</c:v>
                </c:pt>
                <c:pt idx="46">
                  <c:v>151.92967475351037</c:v>
                </c:pt>
                <c:pt idx="47">
                  <c:v>156.48829454742446</c:v>
                </c:pt>
                <c:pt idx="48">
                  <c:v>156.18310732469678</c:v>
                </c:pt>
                <c:pt idx="49">
                  <c:v>156.41762180910555</c:v>
                </c:pt>
                <c:pt idx="50">
                  <c:v>154.79198717070946</c:v>
                </c:pt>
                <c:pt idx="51">
                  <c:v>147.30186392551184</c:v>
                </c:pt>
                <c:pt idx="52">
                  <c:v>141.80105751563889</c:v>
                </c:pt>
                <c:pt idx="53">
                  <c:v>136.05282365261229</c:v>
                </c:pt>
                <c:pt idx="54">
                  <c:v>130.21200247764003</c:v>
                </c:pt>
                <c:pt idx="55">
                  <c:v>120.63460683615529</c:v>
                </c:pt>
                <c:pt idx="56">
                  <c:v>110.84972023812918</c:v>
                </c:pt>
                <c:pt idx="57">
                  <c:v>107.1092088208637</c:v>
                </c:pt>
                <c:pt idx="58">
                  <c:v>102.64179084944502</c:v>
                </c:pt>
                <c:pt idx="59">
                  <c:v>98.482502819630952</c:v>
                </c:pt>
                <c:pt idx="60">
                  <c:v>92.391053123618349</c:v>
                </c:pt>
                <c:pt idx="61">
                  <c:v>95.170966244909636</c:v>
                </c:pt>
                <c:pt idx="62">
                  <c:v>95.138715935865036</c:v>
                </c:pt>
                <c:pt idx="63">
                  <c:v>90.589311011107895</c:v>
                </c:pt>
                <c:pt idx="64">
                  <c:v>89.879951094168973</c:v>
                </c:pt>
                <c:pt idx="65">
                  <c:v>87.686881582278147</c:v>
                </c:pt>
                <c:pt idx="66">
                  <c:v>82.202326248459144</c:v>
                </c:pt>
                <c:pt idx="67">
                  <c:v>79.949611644035997</c:v>
                </c:pt>
                <c:pt idx="68">
                  <c:v>83.200134518210021</c:v>
                </c:pt>
                <c:pt idx="69">
                  <c:v>88.020108299878004</c:v>
                </c:pt>
                <c:pt idx="70">
                  <c:v>80.522904708255211</c:v>
                </c:pt>
                <c:pt idx="71">
                  <c:v>80.989821014788873</c:v>
                </c:pt>
                <c:pt idx="72">
                  <c:v>79.374974504724236</c:v>
                </c:pt>
                <c:pt idx="73">
                  <c:v>78.837762986629627</c:v>
                </c:pt>
                <c:pt idx="74">
                  <c:v>76.669053290053725</c:v>
                </c:pt>
                <c:pt idx="75">
                  <c:v>77.144105215297273</c:v>
                </c:pt>
                <c:pt idx="76">
                  <c:v>72.703205370766142</c:v>
                </c:pt>
                <c:pt idx="77">
                  <c:v>73.906845589024499</c:v>
                </c:pt>
                <c:pt idx="78">
                  <c:v>76.015437781568863</c:v>
                </c:pt>
                <c:pt idx="79">
                  <c:v>81.81047883090352</c:v>
                </c:pt>
                <c:pt idx="80">
                  <c:v>90.854792625520929</c:v>
                </c:pt>
                <c:pt idx="81">
                  <c:v>93.758542410317389</c:v>
                </c:pt>
                <c:pt idx="82">
                  <c:v>94.50275198026003</c:v>
                </c:pt>
                <c:pt idx="83">
                  <c:v>96.201970549218998</c:v>
                </c:pt>
                <c:pt idx="84">
                  <c:v>98.550196510138747</c:v>
                </c:pt>
                <c:pt idx="85">
                  <c:v>99.226374555086807</c:v>
                </c:pt>
                <c:pt idx="86">
                  <c:v>100.62623876255081</c:v>
                </c:pt>
                <c:pt idx="87">
                  <c:v>100.04438119803854</c:v>
                </c:pt>
                <c:pt idx="88">
                  <c:v>104.83069988541726</c:v>
                </c:pt>
                <c:pt idx="89">
                  <c:v>109.65622669130484</c:v>
                </c:pt>
                <c:pt idx="90">
                  <c:v>113.89555698485401</c:v>
                </c:pt>
                <c:pt idx="91">
                  <c:v>116.89348826725157</c:v>
                </c:pt>
                <c:pt idx="92">
                  <c:v>118.3996848364948</c:v>
                </c:pt>
                <c:pt idx="93">
                  <c:v>115.36784623317698</c:v>
                </c:pt>
                <c:pt idx="94">
                  <c:v>111.37473962746373</c:v>
                </c:pt>
                <c:pt idx="95">
                  <c:v>107.26983272870129</c:v>
                </c:pt>
                <c:pt idx="96">
                  <c:v>105.9981439767852</c:v>
                </c:pt>
                <c:pt idx="97">
                  <c:v>108.75719204638173</c:v>
                </c:pt>
                <c:pt idx="98">
                  <c:v>111.29318739172871</c:v>
                </c:pt>
                <c:pt idx="99">
                  <c:v>109.98831258037268</c:v>
                </c:pt>
                <c:pt idx="100">
                  <c:v>111.41927912242879</c:v>
                </c:pt>
                <c:pt idx="101">
                  <c:v>112.28056405223711</c:v>
                </c:pt>
                <c:pt idx="102">
                  <c:v>110.12866170010003</c:v>
                </c:pt>
                <c:pt idx="103">
                  <c:v>108.45795268764054</c:v>
                </c:pt>
                <c:pt idx="104">
                  <c:v>108.29185856578289</c:v>
                </c:pt>
                <c:pt idx="105">
                  <c:v>102.80372644944049</c:v>
                </c:pt>
                <c:pt idx="106">
                  <c:v>99.993134762227712</c:v>
                </c:pt>
                <c:pt idx="107">
                  <c:v>97.848237063436017</c:v>
                </c:pt>
                <c:pt idx="108">
                  <c:v>100.94697874526999</c:v>
                </c:pt>
                <c:pt idx="109">
                  <c:v>103.76428954168858</c:v>
                </c:pt>
                <c:pt idx="110">
                  <c:v>105.64753411964494</c:v>
                </c:pt>
                <c:pt idx="111">
                  <c:v>106.12800621022762</c:v>
                </c:pt>
                <c:pt idx="112">
                  <c:v>106.59284098950985</c:v>
                </c:pt>
                <c:pt idx="113">
                  <c:v>102.89108444726023</c:v>
                </c:pt>
                <c:pt idx="114">
                  <c:v>101.06421117773988</c:v>
                </c:pt>
                <c:pt idx="115">
                  <c:v>100.29965212921627</c:v>
                </c:pt>
                <c:pt idx="116">
                  <c:v>99.63812689323936</c:v>
                </c:pt>
                <c:pt idx="117">
                  <c:v>100.8202231863725</c:v>
                </c:pt>
                <c:pt idx="118">
                  <c:v>102.45348449740578</c:v>
                </c:pt>
                <c:pt idx="119">
                  <c:v>103.54295239281635</c:v>
                </c:pt>
                <c:pt idx="120">
                  <c:v>103.84479393326944</c:v>
                </c:pt>
                <c:pt idx="121">
                  <c:v>102.85156430923657</c:v>
                </c:pt>
                <c:pt idx="122">
                  <c:v>101.52456298283946</c:v>
                </c:pt>
                <c:pt idx="123">
                  <c:v>95.753672393902946</c:v>
                </c:pt>
                <c:pt idx="124">
                  <c:v>94.425474409690707</c:v>
                </c:pt>
                <c:pt idx="125">
                  <c:v>98.3325915325089</c:v>
                </c:pt>
                <c:pt idx="126">
                  <c:v>101.78736378815815</c:v>
                </c:pt>
                <c:pt idx="127">
                  <c:v>102.10044538813383</c:v>
                </c:pt>
                <c:pt idx="128">
                  <c:v>102.31823969989316</c:v>
                </c:pt>
                <c:pt idx="129">
                  <c:v>104.47993460818552</c:v>
                </c:pt>
                <c:pt idx="130">
                  <c:v>105.3818860824795</c:v>
                </c:pt>
                <c:pt idx="131">
                  <c:v>109.18568486388526</c:v>
                </c:pt>
                <c:pt idx="132">
                  <c:v>111.24672261561082</c:v>
                </c:pt>
                <c:pt idx="133">
                  <c:v>113.0742158195313</c:v>
                </c:pt>
                <c:pt idx="134">
                  <c:v>117.45980326747933</c:v>
                </c:pt>
                <c:pt idx="135">
                  <c:v>119.10505698342429</c:v>
                </c:pt>
                <c:pt idx="136">
                  <c:v>121.13134838555018</c:v>
                </c:pt>
                <c:pt idx="137">
                  <c:v>119.91353934157493</c:v>
                </c:pt>
                <c:pt idx="138">
                  <c:v>116.7295796628861</c:v>
                </c:pt>
                <c:pt idx="139">
                  <c:v>116.16133052336659</c:v>
                </c:pt>
                <c:pt idx="140">
                  <c:v>118.13109140698228</c:v>
                </c:pt>
                <c:pt idx="141">
                  <c:v>121.45971051754725</c:v>
                </c:pt>
                <c:pt idx="142">
                  <c:v>125.98568897987232</c:v>
                </c:pt>
                <c:pt idx="143">
                  <c:v>128.96293678548136</c:v>
                </c:pt>
                <c:pt idx="144">
                  <c:v>132.63283204889123</c:v>
                </c:pt>
                <c:pt idx="145">
                  <c:v>141.52955509091962</c:v>
                </c:pt>
                <c:pt idx="146">
                  <c:v>145.83198511089981</c:v>
                </c:pt>
                <c:pt idx="147">
                  <c:v>147.08535236606431</c:v>
                </c:pt>
              </c:numCache>
            </c:numRef>
          </c:val>
          <c:smooth val="0"/>
          <c:extLst>
            <c:ext xmlns:c16="http://schemas.microsoft.com/office/drawing/2014/chart" uri="{C3380CC4-5D6E-409C-BE32-E72D297353CC}">
              <c16:uniqueId val="{00000002-A7E2-45A8-9A2D-AFBFE26F01C7}"/>
            </c:ext>
          </c:extLst>
        </c:ser>
        <c:ser>
          <c:idx val="3"/>
          <c:order val="3"/>
          <c:tx>
            <c:strRef>
              <c:f>[Food_price_indices_data_may629.xls]Indices_Monthly!$E$3</c:f>
              <c:strCache>
                <c:ptCount val="1"/>
                <c:pt idx="0">
                  <c:v>Cereals</c:v>
                </c:pt>
              </c:strCache>
            </c:strRef>
          </c:tx>
          <c:spPr>
            <a:ln w="28575" cap="rnd">
              <a:solidFill>
                <a:schemeClr val="accent4"/>
              </a:solidFill>
              <a:round/>
            </a:ln>
            <a:effectLst/>
          </c:spPr>
          <c:marker>
            <c:symbol val="none"/>
          </c:marker>
          <c:cat>
            <c:numRef>
              <c:f>[Food_price_indices_data_may629.xls]Indices_Monthly!$A$245:$A$392</c:f>
              <c:numCache>
                <c:formatCode>yyyy\-mm</c:formatCode>
                <c:ptCount val="148"/>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42888</c:v>
                </c:pt>
                <c:pt idx="90">
                  <c:v>42917</c:v>
                </c:pt>
                <c:pt idx="91">
                  <c:v>42948</c:v>
                </c:pt>
                <c:pt idx="92">
                  <c:v>42979</c:v>
                </c:pt>
                <c:pt idx="93">
                  <c:v>43009</c:v>
                </c:pt>
                <c:pt idx="94">
                  <c:v>43040</c:v>
                </c:pt>
                <c:pt idx="95">
                  <c:v>43070</c:v>
                </c:pt>
                <c:pt idx="96">
                  <c:v>43101</c:v>
                </c:pt>
                <c:pt idx="97">
                  <c:v>43132</c:v>
                </c:pt>
                <c:pt idx="98">
                  <c:v>43161</c:v>
                </c:pt>
                <c:pt idx="99">
                  <c:v>43192</c:v>
                </c:pt>
                <c:pt idx="100">
                  <c:v>43223</c:v>
                </c:pt>
                <c:pt idx="101">
                  <c:v>43252</c:v>
                </c:pt>
                <c:pt idx="102">
                  <c:v>43283</c:v>
                </c:pt>
                <c:pt idx="103">
                  <c:v>43313</c:v>
                </c:pt>
                <c:pt idx="104">
                  <c:v>43344</c:v>
                </c:pt>
                <c:pt idx="105">
                  <c:v>43374</c:v>
                </c:pt>
                <c:pt idx="106">
                  <c:v>43405</c:v>
                </c:pt>
                <c:pt idx="107">
                  <c:v>43435</c:v>
                </c:pt>
                <c:pt idx="108">
                  <c:v>43466</c:v>
                </c:pt>
                <c:pt idx="109">
                  <c:v>43497</c:v>
                </c:pt>
                <c:pt idx="110">
                  <c:v>43525</c:v>
                </c:pt>
                <c:pt idx="111">
                  <c:v>43556</c:v>
                </c:pt>
                <c:pt idx="112">
                  <c:v>43586</c:v>
                </c:pt>
                <c:pt idx="113">
                  <c:v>43618</c:v>
                </c:pt>
                <c:pt idx="114">
                  <c:v>43647</c:v>
                </c:pt>
                <c:pt idx="115">
                  <c:v>43678</c:v>
                </c:pt>
                <c:pt idx="116">
                  <c:v>43709</c:v>
                </c:pt>
                <c:pt idx="117">
                  <c:v>43739</c:v>
                </c:pt>
                <c:pt idx="118">
                  <c:v>43771</c:v>
                </c:pt>
                <c:pt idx="119">
                  <c:v>43800</c:v>
                </c:pt>
                <c:pt idx="120">
                  <c:v>43831</c:v>
                </c:pt>
                <c:pt idx="121">
                  <c:v>43862</c:v>
                </c:pt>
                <c:pt idx="122">
                  <c:v>43891</c:v>
                </c:pt>
                <c:pt idx="123">
                  <c:v>43922</c:v>
                </c:pt>
                <c:pt idx="124">
                  <c:v>43952</c:v>
                </c:pt>
                <c:pt idx="125">
                  <c:v>43983</c:v>
                </c:pt>
                <c:pt idx="126">
                  <c:v>44013</c:v>
                </c:pt>
                <c:pt idx="127">
                  <c:v>44044</c:v>
                </c:pt>
                <c:pt idx="128">
                  <c:v>44075</c:v>
                </c:pt>
                <c:pt idx="129">
                  <c:v>44105</c:v>
                </c:pt>
                <c:pt idx="130">
                  <c:v>44136</c:v>
                </c:pt>
                <c:pt idx="131">
                  <c:v>44166</c:v>
                </c:pt>
                <c:pt idx="132">
                  <c:v>44197</c:v>
                </c:pt>
                <c:pt idx="133">
                  <c:v>44228</c:v>
                </c:pt>
                <c:pt idx="134">
                  <c:v>44256</c:v>
                </c:pt>
                <c:pt idx="135">
                  <c:v>44287</c:v>
                </c:pt>
                <c:pt idx="136">
                  <c:v>44317</c:v>
                </c:pt>
                <c:pt idx="137">
                  <c:v>44348</c:v>
                </c:pt>
                <c:pt idx="138">
                  <c:v>44378</c:v>
                </c:pt>
                <c:pt idx="139">
                  <c:v>44409</c:v>
                </c:pt>
                <c:pt idx="140">
                  <c:v>44440</c:v>
                </c:pt>
                <c:pt idx="141">
                  <c:v>44470</c:v>
                </c:pt>
                <c:pt idx="142">
                  <c:v>44501</c:v>
                </c:pt>
                <c:pt idx="143">
                  <c:v>44531</c:v>
                </c:pt>
                <c:pt idx="144">
                  <c:v>44562</c:v>
                </c:pt>
                <c:pt idx="145">
                  <c:v>44593</c:v>
                </c:pt>
                <c:pt idx="146">
                  <c:v>44621</c:v>
                </c:pt>
                <c:pt idx="147">
                  <c:v>44652</c:v>
                </c:pt>
              </c:numCache>
            </c:numRef>
          </c:cat>
          <c:val>
            <c:numRef>
              <c:f>[Food_price_indices_data_may629.xls]Indices_Monthly!$E$245:$E$392</c:f>
              <c:numCache>
                <c:formatCode>0.0</c:formatCode>
                <c:ptCount val="148"/>
                <c:pt idx="0">
                  <c:v>98.361187843811507</c:v>
                </c:pt>
                <c:pt idx="1">
                  <c:v>93.969670301186227</c:v>
                </c:pt>
                <c:pt idx="2">
                  <c:v>91.772453290668196</c:v>
                </c:pt>
                <c:pt idx="3">
                  <c:v>90.664163669947285</c:v>
                </c:pt>
                <c:pt idx="4">
                  <c:v>90.557182466778613</c:v>
                </c:pt>
                <c:pt idx="5">
                  <c:v>87.797535563009475</c:v>
                </c:pt>
                <c:pt idx="6">
                  <c:v>95.278842937029708</c:v>
                </c:pt>
                <c:pt idx="7">
                  <c:v>112.94199348855705</c:v>
                </c:pt>
                <c:pt idx="8">
                  <c:v>125.94591690333323</c:v>
                </c:pt>
                <c:pt idx="9">
                  <c:v>130.58904041405575</c:v>
                </c:pt>
                <c:pt idx="10">
                  <c:v>132.39219684440704</c:v>
                </c:pt>
                <c:pt idx="11">
                  <c:v>139.7215647225498</c:v>
                </c:pt>
                <c:pt idx="12">
                  <c:v>144.89906746585473</c:v>
                </c:pt>
                <c:pt idx="13">
                  <c:v>151.44312865176028</c:v>
                </c:pt>
                <c:pt idx="14">
                  <c:v>145.53184657578572</c:v>
                </c:pt>
                <c:pt idx="15">
                  <c:v>151.7317547021396</c:v>
                </c:pt>
                <c:pt idx="16">
                  <c:v>150.89328820032293</c:v>
                </c:pt>
                <c:pt idx="17">
                  <c:v>147.1299421546808</c:v>
                </c:pt>
                <c:pt idx="18">
                  <c:v>140.47522034103807</c:v>
                </c:pt>
                <c:pt idx="19">
                  <c:v>144.86708972193426</c:v>
                </c:pt>
                <c:pt idx="20">
                  <c:v>140.48020342389955</c:v>
                </c:pt>
                <c:pt idx="21">
                  <c:v>133.12659854436521</c:v>
                </c:pt>
                <c:pt idx="22">
                  <c:v>130.89520764909801</c:v>
                </c:pt>
                <c:pt idx="23">
                  <c:v>124.41555350034183</c:v>
                </c:pt>
                <c:pt idx="24">
                  <c:v>127.23947878042762</c:v>
                </c:pt>
                <c:pt idx="25">
                  <c:v>131.13842029846285</c:v>
                </c:pt>
                <c:pt idx="26">
                  <c:v>130.60556654366675</c:v>
                </c:pt>
                <c:pt idx="27">
                  <c:v>129.11052654533617</c:v>
                </c:pt>
                <c:pt idx="28">
                  <c:v>126.3042147212203</c:v>
                </c:pt>
                <c:pt idx="29">
                  <c:v>125.32789111101721</c:v>
                </c:pt>
                <c:pt idx="30">
                  <c:v>143.89696275921514</c:v>
                </c:pt>
                <c:pt idx="31">
                  <c:v>147.05929846543543</c:v>
                </c:pt>
                <c:pt idx="32">
                  <c:v>146.76451162850086</c:v>
                </c:pt>
                <c:pt idx="33">
                  <c:v>146.45261100674963</c:v>
                </c:pt>
                <c:pt idx="34">
                  <c:v>148.48455813283977</c:v>
                </c:pt>
                <c:pt idx="35">
                  <c:v>146.39619436084558</c:v>
                </c:pt>
                <c:pt idx="36">
                  <c:v>145.18176651637876</c:v>
                </c:pt>
                <c:pt idx="37">
                  <c:v>142.28321075228419</c:v>
                </c:pt>
                <c:pt idx="38">
                  <c:v>139.94167886608957</c:v>
                </c:pt>
                <c:pt idx="39">
                  <c:v>134.85384892521571</c:v>
                </c:pt>
                <c:pt idx="40">
                  <c:v>136.38030205742064</c:v>
                </c:pt>
                <c:pt idx="41">
                  <c:v>133.75958012523083</c:v>
                </c:pt>
                <c:pt idx="42">
                  <c:v>126.44146523454943</c:v>
                </c:pt>
                <c:pt idx="43">
                  <c:v>119.2319694898294</c:v>
                </c:pt>
                <c:pt idx="44">
                  <c:v>116.70599625040734</c:v>
                </c:pt>
                <c:pt idx="45">
                  <c:v>118.7228306147764</c:v>
                </c:pt>
                <c:pt idx="46">
                  <c:v>117.96335199632423</c:v>
                </c:pt>
                <c:pt idx="47">
                  <c:v>117.86446062002105</c:v>
                </c:pt>
                <c:pt idx="48">
                  <c:v>117.01240973376449</c:v>
                </c:pt>
                <c:pt idx="49">
                  <c:v>119.67432687733819</c:v>
                </c:pt>
                <c:pt idx="50">
                  <c:v>125.41514187875906</c:v>
                </c:pt>
                <c:pt idx="51">
                  <c:v>125.49090225904817</c:v>
                </c:pt>
                <c:pt idx="52">
                  <c:v>125.24676952304229</c:v>
                </c:pt>
                <c:pt idx="53">
                  <c:v>118.74820539767724</c:v>
                </c:pt>
                <c:pt idx="54">
                  <c:v>112.17511154978024</c:v>
                </c:pt>
                <c:pt idx="55">
                  <c:v>110.38588425787648</c:v>
                </c:pt>
                <c:pt idx="56">
                  <c:v>107.3949105215308</c:v>
                </c:pt>
                <c:pt idx="57">
                  <c:v>108.15071907207059</c:v>
                </c:pt>
                <c:pt idx="58">
                  <c:v>109.26123275349234</c:v>
                </c:pt>
                <c:pt idx="59">
                  <c:v>110.86387581351727</c:v>
                </c:pt>
                <c:pt idx="60">
                  <c:v>105.88965214025703</c:v>
                </c:pt>
                <c:pt idx="61">
                  <c:v>101.59241702162657</c:v>
                </c:pt>
                <c:pt idx="62">
                  <c:v>99.510760543130289</c:v>
                </c:pt>
                <c:pt idx="63">
                  <c:v>98.200551907040435</c:v>
                </c:pt>
                <c:pt idx="64">
                  <c:v>95.713456657632364</c:v>
                </c:pt>
                <c:pt idx="65">
                  <c:v>96.691486090394235</c:v>
                </c:pt>
                <c:pt idx="66">
                  <c:v>98.932390690446567</c:v>
                </c:pt>
                <c:pt idx="67">
                  <c:v>91.866745177778995</c:v>
                </c:pt>
                <c:pt idx="68">
                  <c:v>90.472275114142747</c:v>
                </c:pt>
                <c:pt idx="69">
                  <c:v>91.704511550567929</c:v>
                </c:pt>
                <c:pt idx="70">
                  <c:v>90.463188375843885</c:v>
                </c:pt>
                <c:pt idx="71">
                  <c:v>89.443606420414014</c:v>
                </c:pt>
                <c:pt idx="72">
                  <c:v>87.552501129264982</c:v>
                </c:pt>
                <c:pt idx="73">
                  <c:v>87.276150630224436</c:v>
                </c:pt>
                <c:pt idx="74">
                  <c:v>86.45483322175123</c:v>
                </c:pt>
                <c:pt idx="75">
                  <c:v>88.406768900646682</c:v>
                </c:pt>
                <c:pt idx="76">
                  <c:v>91.094480819428142</c:v>
                </c:pt>
                <c:pt idx="77">
                  <c:v>94.142947399951424</c:v>
                </c:pt>
                <c:pt idx="78">
                  <c:v>90.396154527169173</c:v>
                </c:pt>
                <c:pt idx="79">
                  <c:v>89.285637533968412</c:v>
                </c:pt>
                <c:pt idx="80">
                  <c:v>86.265227171628979</c:v>
                </c:pt>
                <c:pt idx="81">
                  <c:v>86.721956222637445</c:v>
                </c:pt>
                <c:pt idx="82">
                  <c:v>85.955750361676053</c:v>
                </c:pt>
                <c:pt idx="83">
                  <c:v>86.147060754480734</c:v>
                </c:pt>
                <c:pt idx="84">
                  <c:v>88.677459448879688</c:v>
                </c:pt>
                <c:pt idx="85">
                  <c:v>90.00176911365989</c:v>
                </c:pt>
                <c:pt idx="86">
                  <c:v>87.865506300732761</c:v>
                </c:pt>
                <c:pt idx="87">
                  <c:v>86.899854534050533</c:v>
                </c:pt>
                <c:pt idx="88">
                  <c:v>88.293203624132843</c:v>
                </c:pt>
                <c:pt idx="89">
                  <c:v>92.359899722035323</c:v>
                </c:pt>
                <c:pt idx="90">
                  <c:v>96.936320265839328</c:v>
                </c:pt>
                <c:pt idx="91">
                  <c:v>92.299675862489011</c:v>
                </c:pt>
                <c:pt idx="92">
                  <c:v>92.116886665132711</c:v>
                </c:pt>
                <c:pt idx="93">
                  <c:v>91.790347403950776</c:v>
                </c:pt>
                <c:pt idx="94">
                  <c:v>92.149776424047133</c:v>
                </c:pt>
                <c:pt idx="95">
                  <c:v>92.420460157659861</c:v>
                </c:pt>
                <c:pt idx="96">
                  <c:v>95.201985782717088</c:v>
                </c:pt>
                <c:pt idx="97">
                  <c:v>98.370589198520236</c:v>
                </c:pt>
                <c:pt idx="98">
                  <c:v>101.79591759151948</c:v>
                </c:pt>
                <c:pt idx="99">
                  <c:v>103.96855066010924</c:v>
                </c:pt>
                <c:pt idx="100">
                  <c:v>105.53072660161993</c:v>
                </c:pt>
                <c:pt idx="101">
                  <c:v>100.84742403119311</c:v>
                </c:pt>
                <c:pt idx="102">
                  <c:v>98.720363012700375</c:v>
                </c:pt>
                <c:pt idx="103">
                  <c:v>103.48886174661912</c:v>
                </c:pt>
                <c:pt idx="104">
                  <c:v>100.34309937845282</c:v>
                </c:pt>
                <c:pt idx="105">
                  <c:v>100.8706729953394</c:v>
                </c:pt>
                <c:pt idx="106">
                  <c:v>99.633730807968874</c:v>
                </c:pt>
                <c:pt idx="107">
                  <c:v>101.09604143136238</c:v>
                </c:pt>
                <c:pt idx="108">
                  <c:v>101.769971649526</c:v>
                </c:pt>
                <c:pt idx="109">
                  <c:v>100.73740852889011</c:v>
                </c:pt>
                <c:pt idx="110">
                  <c:v>97.512553197334768</c:v>
                </c:pt>
                <c:pt idx="111">
                  <c:v>94.63380322270018</c:v>
                </c:pt>
                <c:pt idx="112">
                  <c:v>94.443598775325711</c:v>
                </c:pt>
                <c:pt idx="113">
                  <c:v>99.190632428753688</c:v>
                </c:pt>
                <c:pt idx="114">
                  <c:v>97.551396135423261</c:v>
                </c:pt>
                <c:pt idx="115">
                  <c:v>92.625670313967277</c:v>
                </c:pt>
                <c:pt idx="116">
                  <c:v>91.837315639660318</c:v>
                </c:pt>
                <c:pt idx="117">
                  <c:v>95.977848012390751</c:v>
                </c:pt>
                <c:pt idx="118">
                  <c:v>95.56910968357758</c:v>
                </c:pt>
                <c:pt idx="119">
                  <c:v>97.397056956538506</c:v>
                </c:pt>
                <c:pt idx="120">
                  <c:v>100.68749721584591</c:v>
                </c:pt>
                <c:pt idx="121">
                  <c:v>99.576400085160031</c:v>
                </c:pt>
                <c:pt idx="122">
                  <c:v>98.023898152673468</c:v>
                </c:pt>
                <c:pt idx="123">
                  <c:v>99.647310462103192</c:v>
                </c:pt>
                <c:pt idx="124">
                  <c:v>98.018996990122133</c:v>
                </c:pt>
                <c:pt idx="125">
                  <c:v>97.309622228857322</c:v>
                </c:pt>
                <c:pt idx="126">
                  <c:v>97.273593427018767</c:v>
                </c:pt>
                <c:pt idx="127">
                  <c:v>99.217675954557421</c:v>
                </c:pt>
                <c:pt idx="128">
                  <c:v>104.32734445802772</c:v>
                </c:pt>
                <c:pt idx="129">
                  <c:v>112.08834404740074</c:v>
                </c:pt>
                <c:pt idx="130">
                  <c:v>114.843513602787</c:v>
                </c:pt>
                <c:pt idx="131">
                  <c:v>116.38655041674583</c:v>
                </c:pt>
                <c:pt idx="132">
                  <c:v>125.00940824649972</c:v>
                </c:pt>
                <c:pt idx="133">
                  <c:v>126.14719060912293</c:v>
                </c:pt>
                <c:pt idx="134">
                  <c:v>123.90839540888472</c:v>
                </c:pt>
                <c:pt idx="135">
                  <c:v>126.20076893525055</c:v>
                </c:pt>
                <c:pt idx="136">
                  <c:v>133.69538705765586</c:v>
                </c:pt>
                <c:pt idx="137">
                  <c:v>130.3146289360493</c:v>
                </c:pt>
                <c:pt idx="138">
                  <c:v>126.25709990923303</c:v>
                </c:pt>
                <c:pt idx="139">
                  <c:v>130.38825849807975</c:v>
                </c:pt>
                <c:pt idx="140">
                  <c:v>132.83696980281618</c:v>
                </c:pt>
                <c:pt idx="141">
                  <c:v>137.14277957827665</c:v>
                </c:pt>
                <c:pt idx="142">
                  <c:v>141.44474926905627</c:v>
                </c:pt>
                <c:pt idx="143">
                  <c:v>140.49498067328705</c:v>
                </c:pt>
                <c:pt idx="144">
                  <c:v>140.64762893177229</c:v>
                </c:pt>
                <c:pt idx="145">
                  <c:v>145.27477635272047</c:v>
                </c:pt>
                <c:pt idx="146">
                  <c:v>170.13127610337708</c:v>
                </c:pt>
                <c:pt idx="147">
                  <c:v>169.47897055426813</c:v>
                </c:pt>
              </c:numCache>
            </c:numRef>
          </c:val>
          <c:smooth val="0"/>
          <c:extLst>
            <c:ext xmlns:c16="http://schemas.microsoft.com/office/drawing/2014/chart" uri="{C3380CC4-5D6E-409C-BE32-E72D297353CC}">
              <c16:uniqueId val="{00000003-A7E2-45A8-9A2D-AFBFE26F01C7}"/>
            </c:ext>
          </c:extLst>
        </c:ser>
        <c:ser>
          <c:idx val="4"/>
          <c:order val="4"/>
          <c:tx>
            <c:strRef>
              <c:f>[Food_price_indices_data_may629.xls]Indices_Monthly!$F$3</c:f>
              <c:strCache>
                <c:ptCount val="1"/>
                <c:pt idx="0">
                  <c:v>Oils</c:v>
                </c:pt>
              </c:strCache>
            </c:strRef>
          </c:tx>
          <c:spPr>
            <a:ln w="28575" cap="rnd">
              <a:solidFill>
                <a:schemeClr val="accent5"/>
              </a:solidFill>
              <a:round/>
            </a:ln>
            <a:effectLst/>
          </c:spPr>
          <c:marker>
            <c:symbol val="none"/>
          </c:marker>
          <c:cat>
            <c:numRef>
              <c:f>[Food_price_indices_data_may629.xls]Indices_Monthly!$A$245:$A$392</c:f>
              <c:numCache>
                <c:formatCode>yyyy\-mm</c:formatCode>
                <c:ptCount val="148"/>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42888</c:v>
                </c:pt>
                <c:pt idx="90">
                  <c:v>42917</c:v>
                </c:pt>
                <c:pt idx="91">
                  <c:v>42948</c:v>
                </c:pt>
                <c:pt idx="92">
                  <c:v>42979</c:v>
                </c:pt>
                <c:pt idx="93">
                  <c:v>43009</c:v>
                </c:pt>
                <c:pt idx="94">
                  <c:v>43040</c:v>
                </c:pt>
                <c:pt idx="95">
                  <c:v>43070</c:v>
                </c:pt>
                <c:pt idx="96">
                  <c:v>43101</c:v>
                </c:pt>
                <c:pt idx="97">
                  <c:v>43132</c:v>
                </c:pt>
                <c:pt idx="98">
                  <c:v>43161</c:v>
                </c:pt>
                <c:pt idx="99">
                  <c:v>43192</c:v>
                </c:pt>
                <c:pt idx="100">
                  <c:v>43223</c:v>
                </c:pt>
                <c:pt idx="101">
                  <c:v>43252</c:v>
                </c:pt>
                <c:pt idx="102">
                  <c:v>43283</c:v>
                </c:pt>
                <c:pt idx="103">
                  <c:v>43313</c:v>
                </c:pt>
                <c:pt idx="104">
                  <c:v>43344</c:v>
                </c:pt>
                <c:pt idx="105">
                  <c:v>43374</c:v>
                </c:pt>
                <c:pt idx="106">
                  <c:v>43405</c:v>
                </c:pt>
                <c:pt idx="107">
                  <c:v>43435</c:v>
                </c:pt>
                <c:pt idx="108">
                  <c:v>43466</c:v>
                </c:pt>
                <c:pt idx="109">
                  <c:v>43497</c:v>
                </c:pt>
                <c:pt idx="110">
                  <c:v>43525</c:v>
                </c:pt>
                <c:pt idx="111">
                  <c:v>43556</c:v>
                </c:pt>
                <c:pt idx="112">
                  <c:v>43586</c:v>
                </c:pt>
                <c:pt idx="113">
                  <c:v>43618</c:v>
                </c:pt>
                <c:pt idx="114">
                  <c:v>43647</c:v>
                </c:pt>
                <c:pt idx="115">
                  <c:v>43678</c:v>
                </c:pt>
                <c:pt idx="116">
                  <c:v>43709</c:v>
                </c:pt>
                <c:pt idx="117">
                  <c:v>43739</c:v>
                </c:pt>
                <c:pt idx="118">
                  <c:v>43771</c:v>
                </c:pt>
                <c:pt idx="119">
                  <c:v>43800</c:v>
                </c:pt>
                <c:pt idx="120">
                  <c:v>43831</c:v>
                </c:pt>
                <c:pt idx="121">
                  <c:v>43862</c:v>
                </c:pt>
                <c:pt idx="122">
                  <c:v>43891</c:v>
                </c:pt>
                <c:pt idx="123">
                  <c:v>43922</c:v>
                </c:pt>
                <c:pt idx="124">
                  <c:v>43952</c:v>
                </c:pt>
                <c:pt idx="125">
                  <c:v>43983</c:v>
                </c:pt>
                <c:pt idx="126">
                  <c:v>44013</c:v>
                </c:pt>
                <c:pt idx="127">
                  <c:v>44044</c:v>
                </c:pt>
                <c:pt idx="128">
                  <c:v>44075</c:v>
                </c:pt>
                <c:pt idx="129">
                  <c:v>44105</c:v>
                </c:pt>
                <c:pt idx="130">
                  <c:v>44136</c:v>
                </c:pt>
                <c:pt idx="131">
                  <c:v>44166</c:v>
                </c:pt>
                <c:pt idx="132">
                  <c:v>44197</c:v>
                </c:pt>
                <c:pt idx="133">
                  <c:v>44228</c:v>
                </c:pt>
                <c:pt idx="134">
                  <c:v>44256</c:v>
                </c:pt>
                <c:pt idx="135">
                  <c:v>44287</c:v>
                </c:pt>
                <c:pt idx="136">
                  <c:v>44317</c:v>
                </c:pt>
                <c:pt idx="137">
                  <c:v>44348</c:v>
                </c:pt>
                <c:pt idx="138">
                  <c:v>44378</c:v>
                </c:pt>
                <c:pt idx="139">
                  <c:v>44409</c:v>
                </c:pt>
                <c:pt idx="140">
                  <c:v>44440</c:v>
                </c:pt>
                <c:pt idx="141">
                  <c:v>44470</c:v>
                </c:pt>
                <c:pt idx="142">
                  <c:v>44501</c:v>
                </c:pt>
                <c:pt idx="143">
                  <c:v>44531</c:v>
                </c:pt>
                <c:pt idx="144">
                  <c:v>44562</c:v>
                </c:pt>
                <c:pt idx="145">
                  <c:v>44593</c:v>
                </c:pt>
                <c:pt idx="146">
                  <c:v>44621</c:v>
                </c:pt>
                <c:pt idx="147">
                  <c:v>44652</c:v>
                </c:pt>
              </c:numCache>
            </c:numRef>
          </c:cat>
          <c:val>
            <c:numRef>
              <c:f>[Food_price_indices_data_may629.xls]Indices_Monthly!$F$245:$F$392</c:f>
              <c:numCache>
                <c:formatCode>0.00</c:formatCode>
                <c:ptCount val="148"/>
                <c:pt idx="0">
                  <c:v>107.10200269756302</c:v>
                </c:pt>
                <c:pt idx="1">
                  <c:v>107.30910271285059</c:v>
                </c:pt>
                <c:pt idx="2">
                  <c:v>110.32530581140149</c:v>
                </c:pt>
                <c:pt idx="3">
                  <c:v>109.3639768987986</c:v>
                </c:pt>
                <c:pt idx="4">
                  <c:v>107.16661204157421</c:v>
                </c:pt>
                <c:pt idx="5">
                  <c:v>106.02801172765368</c:v>
                </c:pt>
                <c:pt idx="6">
                  <c:v>110.13361444095018</c:v>
                </c:pt>
                <c:pt idx="7">
                  <c:v>121.80694109173973</c:v>
                </c:pt>
                <c:pt idx="8">
                  <c:v>124.85278174522956</c:v>
                </c:pt>
                <c:pt idx="9">
                  <c:v>139.17832004048861</c:v>
                </c:pt>
                <c:pt idx="10">
                  <c:v>153.87187377834493</c:v>
                </c:pt>
                <c:pt idx="11">
                  <c:v>166.26365938828508</c:v>
                </c:pt>
                <c:pt idx="12">
                  <c:v>174.48816539640967</c:v>
                </c:pt>
                <c:pt idx="13">
                  <c:v>175.43350626785471</c:v>
                </c:pt>
                <c:pt idx="14">
                  <c:v>163.11081840854428</c:v>
                </c:pt>
                <c:pt idx="15">
                  <c:v>162.7870129355594</c:v>
                </c:pt>
                <c:pt idx="16">
                  <c:v>162.40300853935508</c:v>
                </c:pt>
                <c:pt idx="17">
                  <c:v>160.77590312950579</c:v>
                </c:pt>
                <c:pt idx="18">
                  <c:v>156.05325903196555</c:v>
                </c:pt>
                <c:pt idx="19">
                  <c:v>151.48228863079899</c:v>
                </c:pt>
                <c:pt idx="20">
                  <c:v>147.82016590327402</c:v>
                </c:pt>
                <c:pt idx="21">
                  <c:v>137.99068604509719</c:v>
                </c:pt>
                <c:pt idx="22">
                  <c:v>144.96036891140812</c:v>
                </c:pt>
                <c:pt idx="23">
                  <c:v>140.45348601816369</c:v>
                </c:pt>
                <c:pt idx="24">
                  <c:v>144.32842952940265</c:v>
                </c:pt>
                <c:pt idx="25">
                  <c:v>148.33528850437838</c:v>
                </c:pt>
                <c:pt idx="26">
                  <c:v>152.47338216364557</c:v>
                </c:pt>
                <c:pt idx="27">
                  <c:v>156.29156605103438</c:v>
                </c:pt>
                <c:pt idx="28">
                  <c:v>144.39660708907326</c:v>
                </c:pt>
                <c:pt idx="29">
                  <c:v>135.25797898909255</c:v>
                </c:pt>
                <c:pt idx="30">
                  <c:v>138.55712949062118</c:v>
                </c:pt>
                <c:pt idx="31">
                  <c:v>138.31260850357606</c:v>
                </c:pt>
                <c:pt idx="32">
                  <c:v>136.92616048872287</c:v>
                </c:pt>
                <c:pt idx="33">
                  <c:v>124.89746859622133</c:v>
                </c:pt>
                <c:pt idx="34">
                  <c:v>121.52181107234897</c:v>
                </c:pt>
                <c:pt idx="35">
                  <c:v>118.38095499737275</c:v>
                </c:pt>
                <c:pt idx="36">
                  <c:v>124.27972984276106</c:v>
                </c:pt>
                <c:pt idx="37">
                  <c:v>125.54911531270396</c:v>
                </c:pt>
                <c:pt idx="38">
                  <c:v>122.38183026116261</c:v>
                </c:pt>
                <c:pt idx="39">
                  <c:v>120.63599571139996</c:v>
                </c:pt>
                <c:pt idx="40">
                  <c:v>121.04590344578085</c:v>
                </c:pt>
                <c:pt idx="41">
                  <c:v>120.68123422486381</c:v>
                </c:pt>
                <c:pt idx="42">
                  <c:v>116.22098935534193</c:v>
                </c:pt>
                <c:pt idx="43">
                  <c:v>111.89492607873646</c:v>
                </c:pt>
                <c:pt idx="44">
                  <c:v>112.91693059134185</c:v>
                </c:pt>
                <c:pt idx="45">
                  <c:v>116.03932477749038</c:v>
                </c:pt>
                <c:pt idx="46">
                  <c:v>121.96914308064891</c:v>
                </c:pt>
                <c:pt idx="47">
                  <c:v>120.3833533606343</c:v>
                </c:pt>
                <c:pt idx="48">
                  <c:v>115.57992180143751</c:v>
                </c:pt>
                <c:pt idx="49">
                  <c:v>120.84044325602672</c:v>
                </c:pt>
                <c:pt idx="50">
                  <c:v>125.38361577854684</c:v>
                </c:pt>
                <c:pt idx="51">
                  <c:v>121.53007113945802</c:v>
                </c:pt>
                <c:pt idx="52">
                  <c:v>119.17706638816732</c:v>
                </c:pt>
                <c:pt idx="53">
                  <c:v>115.22230076572868</c:v>
                </c:pt>
                <c:pt idx="54">
                  <c:v>110.62864409413331</c:v>
                </c:pt>
                <c:pt idx="55">
                  <c:v>101.6475475000652</c:v>
                </c:pt>
                <c:pt idx="56">
                  <c:v>98.551034143914549</c:v>
                </c:pt>
                <c:pt idx="57">
                  <c:v>100.09115310173426</c:v>
                </c:pt>
                <c:pt idx="58">
                  <c:v>100.85116520548753</c:v>
                </c:pt>
                <c:pt idx="59">
                  <c:v>97.892174788428449</c:v>
                </c:pt>
                <c:pt idx="60">
                  <c:v>95.00028401525708</c:v>
                </c:pt>
                <c:pt idx="61">
                  <c:v>95.179690867350203</c:v>
                </c:pt>
                <c:pt idx="62">
                  <c:v>92.615218866516273</c:v>
                </c:pt>
                <c:pt idx="63">
                  <c:v>91.867419404175493</c:v>
                </c:pt>
                <c:pt idx="64">
                  <c:v>94.489707672285689</c:v>
                </c:pt>
                <c:pt idx="65">
                  <c:v>95.890160862452873</c:v>
                </c:pt>
                <c:pt idx="66">
                  <c:v>90.428707038694952</c:v>
                </c:pt>
                <c:pt idx="67">
                  <c:v>82.294502330027612</c:v>
                </c:pt>
                <c:pt idx="68">
                  <c:v>81.960558407288133</c:v>
                </c:pt>
                <c:pt idx="69">
                  <c:v>87.75636591562882</c:v>
                </c:pt>
                <c:pt idx="70">
                  <c:v>85.1293452289583</c:v>
                </c:pt>
                <c:pt idx="71">
                  <c:v>86.681167644976867</c:v>
                </c:pt>
                <c:pt idx="72">
                  <c:v>85.290610110984275</c:v>
                </c:pt>
                <c:pt idx="73">
                  <c:v>92.150990382891379</c:v>
                </c:pt>
                <c:pt idx="74">
                  <c:v>97.342589275432474</c:v>
                </c:pt>
                <c:pt idx="75">
                  <c:v>101.16915030167128</c:v>
                </c:pt>
                <c:pt idx="76">
                  <c:v>99.555786617158802</c:v>
                </c:pt>
                <c:pt idx="77">
                  <c:v>97.926952570184397</c:v>
                </c:pt>
                <c:pt idx="78">
                  <c:v>94.902510712477877</c:v>
                </c:pt>
                <c:pt idx="79">
                  <c:v>102.38612076617063</c:v>
                </c:pt>
                <c:pt idx="80">
                  <c:v>104.31961997069597</c:v>
                </c:pt>
                <c:pt idx="81">
                  <c:v>101.84684494925058</c:v>
                </c:pt>
                <c:pt idx="82">
                  <c:v>106.16112417903776</c:v>
                </c:pt>
                <c:pt idx="83">
                  <c:v>110.25943394730359</c:v>
                </c:pt>
                <c:pt idx="84">
                  <c:v>112.19223957079653</c:v>
                </c:pt>
                <c:pt idx="85">
                  <c:v>107.96932456157167</c:v>
                </c:pt>
                <c:pt idx="86">
                  <c:v>101.59094864227815</c:v>
                </c:pt>
                <c:pt idx="87">
                  <c:v>97.577791057315196</c:v>
                </c:pt>
                <c:pt idx="88">
                  <c:v>101.96249000198183</c:v>
                </c:pt>
                <c:pt idx="89">
                  <c:v>97.4725676008091</c:v>
                </c:pt>
                <c:pt idx="90">
                  <c:v>96.659211957044363</c:v>
                </c:pt>
                <c:pt idx="91">
                  <c:v>99.161455063974728</c:v>
                </c:pt>
                <c:pt idx="92">
                  <c:v>103.8349663885392</c:v>
                </c:pt>
                <c:pt idx="93">
                  <c:v>102.67675103271957</c:v>
                </c:pt>
                <c:pt idx="94">
                  <c:v>103.85290409282149</c:v>
                </c:pt>
                <c:pt idx="95">
                  <c:v>97.963060143387565</c:v>
                </c:pt>
                <c:pt idx="96">
                  <c:v>98.251502845189293</c:v>
                </c:pt>
                <c:pt idx="97">
                  <c:v>95.600570005736486</c:v>
                </c:pt>
                <c:pt idx="98">
                  <c:v>95.355118810778166</c:v>
                </c:pt>
                <c:pt idx="99">
                  <c:v>94.02173460749944</c:v>
                </c:pt>
                <c:pt idx="100">
                  <c:v>92.15273546590474</c:v>
                </c:pt>
                <c:pt idx="101">
                  <c:v>89.33342531886494</c:v>
                </c:pt>
                <c:pt idx="102">
                  <c:v>86.899507388114245</c:v>
                </c:pt>
                <c:pt idx="103">
                  <c:v>84.430173088007948</c:v>
                </c:pt>
                <c:pt idx="104">
                  <c:v>82.334243653211857</c:v>
                </c:pt>
                <c:pt idx="105">
                  <c:v>81.327988691397806</c:v>
                </c:pt>
                <c:pt idx="106">
                  <c:v>76.590597137041485</c:v>
                </c:pt>
                <c:pt idx="107">
                  <c:v>76.835327259971109</c:v>
                </c:pt>
                <c:pt idx="108">
                  <c:v>80.257987593884636</c:v>
                </c:pt>
                <c:pt idx="109">
                  <c:v>81.784163543977044</c:v>
                </c:pt>
                <c:pt idx="110">
                  <c:v>78.414045592467389</c:v>
                </c:pt>
                <c:pt idx="111">
                  <c:v>79.112100445346954</c:v>
                </c:pt>
                <c:pt idx="112">
                  <c:v>78.501477585442558</c:v>
                </c:pt>
                <c:pt idx="113">
                  <c:v>77.461878594131946</c:v>
                </c:pt>
                <c:pt idx="114">
                  <c:v>78.090334264361346</c:v>
                </c:pt>
                <c:pt idx="115">
                  <c:v>82.589405487895689</c:v>
                </c:pt>
                <c:pt idx="116">
                  <c:v>83.888305452944195</c:v>
                </c:pt>
                <c:pt idx="117">
                  <c:v>84.109216733905328</c:v>
                </c:pt>
                <c:pt idx="118">
                  <c:v>93.163737189297194</c:v>
                </c:pt>
                <c:pt idx="119">
                  <c:v>101.49866149086115</c:v>
                </c:pt>
                <c:pt idx="120">
                  <c:v>108.7325264415225</c:v>
                </c:pt>
                <c:pt idx="121">
                  <c:v>97.55334488164273</c:v>
                </c:pt>
                <c:pt idx="122">
                  <c:v>85.424837034070194</c:v>
                </c:pt>
                <c:pt idx="123">
                  <c:v>81.177562917041087</c:v>
                </c:pt>
                <c:pt idx="124">
                  <c:v>77.768866824686242</c:v>
                </c:pt>
                <c:pt idx="125">
                  <c:v>86.613654144216156</c:v>
                </c:pt>
                <c:pt idx="126">
                  <c:v>93.200414775414998</c:v>
                </c:pt>
                <c:pt idx="127">
                  <c:v>98.7018285675736</c:v>
                </c:pt>
                <c:pt idx="128">
                  <c:v>104.59634357298087</c:v>
                </c:pt>
                <c:pt idx="129">
                  <c:v>106.45024815209034</c:v>
                </c:pt>
                <c:pt idx="130">
                  <c:v>121.90345019300375</c:v>
                </c:pt>
                <c:pt idx="131">
                  <c:v>131.19935065302769</c:v>
                </c:pt>
                <c:pt idx="132">
                  <c:v>138.87453836454819</c:v>
                </c:pt>
                <c:pt idx="133">
                  <c:v>147.46248160649731</c:v>
                </c:pt>
                <c:pt idx="134">
                  <c:v>159.30201084630667</c:v>
                </c:pt>
                <c:pt idx="135">
                  <c:v>162.19133083797868</c:v>
                </c:pt>
                <c:pt idx="136">
                  <c:v>174.87592061093773</c:v>
                </c:pt>
                <c:pt idx="137">
                  <c:v>157.68052781228315</c:v>
                </c:pt>
                <c:pt idx="138">
                  <c:v>155.49552753795894</c:v>
                </c:pt>
                <c:pt idx="139">
                  <c:v>165.86229711701404</c:v>
                </c:pt>
                <c:pt idx="140">
                  <c:v>168.57086393365063</c:v>
                </c:pt>
                <c:pt idx="141">
                  <c:v>184.83747137824517</c:v>
                </c:pt>
                <c:pt idx="142">
                  <c:v>184.55517876687819</c:v>
                </c:pt>
                <c:pt idx="143">
                  <c:v>178.50544196563672</c:v>
                </c:pt>
                <c:pt idx="144">
                  <c:v>185.93144191456406</c:v>
                </c:pt>
                <c:pt idx="145">
                  <c:v>201.71767545192617</c:v>
                </c:pt>
                <c:pt idx="146">
                  <c:v>251.83127168981505</c:v>
                </c:pt>
                <c:pt idx="147">
                  <c:v>237.53173615946218</c:v>
                </c:pt>
              </c:numCache>
            </c:numRef>
          </c:val>
          <c:smooth val="0"/>
          <c:extLst>
            <c:ext xmlns:c16="http://schemas.microsoft.com/office/drawing/2014/chart" uri="{C3380CC4-5D6E-409C-BE32-E72D297353CC}">
              <c16:uniqueId val="{00000004-A7E2-45A8-9A2D-AFBFE26F01C7}"/>
            </c:ext>
          </c:extLst>
        </c:ser>
        <c:ser>
          <c:idx val="5"/>
          <c:order val="5"/>
          <c:tx>
            <c:strRef>
              <c:f>[Food_price_indices_data_may629.xls]Indices_Monthly!$G$3</c:f>
              <c:strCache>
                <c:ptCount val="1"/>
                <c:pt idx="0">
                  <c:v>Sugar</c:v>
                </c:pt>
              </c:strCache>
            </c:strRef>
          </c:tx>
          <c:spPr>
            <a:ln w="28575" cap="rnd">
              <a:solidFill>
                <a:schemeClr val="accent6"/>
              </a:solidFill>
              <a:round/>
            </a:ln>
            <a:effectLst/>
          </c:spPr>
          <c:marker>
            <c:symbol val="none"/>
          </c:marker>
          <c:cat>
            <c:numRef>
              <c:f>[Food_price_indices_data_may629.xls]Indices_Monthly!$A$245:$A$392</c:f>
              <c:numCache>
                <c:formatCode>yyyy\-mm</c:formatCode>
                <c:ptCount val="148"/>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pt idx="84">
                  <c:v>42736</c:v>
                </c:pt>
                <c:pt idx="85">
                  <c:v>42767</c:v>
                </c:pt>
                <c:pt idx="86">
                  <c:v>42795</c:v>
                </c:pt>
                <c:pt idx="87">
                  <c:v>42826</c:v>
                </c:pt>
                <c:pt idx="88">
                  <c:v>42856</c:v>
                </c:pt>
                <c:pt idx="89">
                  <c:v>42888</c:v>
                </c:pt>
                <c:pt idx="90">
                  <c:v>42917</c:v>
                </c:pt>
                <c:pt idx="91">
                  <c:v>42948</c:v>
                </c:pt>
                <c:pt idx="92">
                  <c:v>42979</c:v>
                </c:pt>
                <c:pt idx="93">
                  <c:v>43009</c:v>
                </c:pt>
                <c:pt idx="94">
                  <c:v>43040</c:v>
                </c:pt>
                <c:pt idx="95">
                  <c:v>43070</c:v>
                </c:pt>
                <c:pt idx="96">
                  <c:v>43101</c:v>
                </c:pt>
                <c:pt idx="97">
                  <c:v>43132</c:v>
                </c:pt>
                <c:pt idx="98">
                  <c:v>43161</c:v>
                </c:pt>
                <c:pt idx="99">
                  <c:v>43192</c:v>
                </c:pt>
                <c:pt idx="100">
                  <c:v>43223</c:v>
                </c:pt>
                <c:pt idx="101">
                  <c:v>43252</c:v>
                </c:pt>
                <c:pt idx="102">
                  <c:v>43283</c:v>
                </c:pt>
                <c:pt idx="103">
                  <c:v>43313</c:v>
                </c:pt>
                <c:pt idx="104">
                  <c:v>43344</c:v>
                </c:pt>
                <c:pt idx="105">
                  <c:v>43374</c:v>
                </c:pt>
                <c:pt idx="106">
                  <c:v>43405</c:v>
                </c:pt>
                <c:pt idx="107">
                  <c:v>43435</c:v>
                </c:pt>
                <c:pt idx="108">
                  <c:v>43466</c:v>
                </c:pt>
                <c:pt idx="109">
                  <c:v>43497</c:v>
                </c:pt>
                <c:pt idx="110">
                  <c:v>43525</c:v>
                </c:pt>
                <c:pt idx="111">
                  <c:v>43556</c:v>
                </c:pt>
                <c:pt idx="112">
                  <c:v>43586</c:v>
                </c:pt>
                <c:pt idx="113">
                  <c:v>43618</c:v>
                </c:pt>
                <c:pt idx="114">
                  <c:v>43647</c:v>
                </c:pt>
                <c:pt idx="115">
                  <c:v>43678</c:v>
                </c:pt>
                <c:pt idx="116">
                  <c:v>43709</c:v>
                </c:pt>
                <c:pt idx="117">
                  <c:v>43739</c:v>
                </c:pt>
                <c:pt idx="118">
                  <c:v>43771</c:v>
                </c:pt>
                <c:pt idx="119">
                  <c:v>43800</c:v>
                </c:pt>
                <c:pt idx="120">
                  <c:v>43831</c:v>
                </c:pt>
                <c:pt idx="121">
                  <c:v>43862</c:v>
                </c:pt>
                <c:pt idx="122">
                  <c:v>43891</c:v>
                </c:pt>
                <c:pt idx="123">
                  <c:v>43922</c:v>
                </c:pt>
                <c:pt idx="124">
                  <c:v>43952</c:v>
                </c:pt>
                <c:pt idx="125">
                  <c:v>43983</c:v>
                </c:pt>
                <c:pt idx="126">
                  <c:v>44013</c:v>
                </c:pt>
                <c:pt idx="127">
                  <c:v>44044</c:v>
                </c:pt>
                <c:pt idx="128">
                  <c:v>44075</c:v>
                </c:pt>
                <c:pt idx="129">
                  <c:v>44105</c:v>
                </c:pt>
                <c:pt idx="130">
                  <c:v>44136</c:v>
                </c:pt>
                <c:pt idx="131">
                  <c:v>44166</c:v>
                </c:pt>
                <c:pt idx="132">
                  <c:v>44197</c:v>
                </c:pt>
                <c:pt idx="133">
                  <c:v>44228</c:v>
                </c:pt>
                <c:pt idx="134">
                  <c:v>44256</c:v>
                </c:pt>
                <c:pt idx="135">
                  <c:v>44287</c:v>
                </c:pt>
                <c:pt idx="136">
                  <c:v>44317</c:v>
                </c:pt>
                <c:pt idx="137">
                  <c:v>44348</c:v>
                </c:pt>
                <c:pt idx="138">
                  <c:v>44378</c:v>
                </c:pt>
                <c:pt idx="139">
                  <c:v>44409</c:v>
                </c:pt>
                <c:pt idx="140">
                  <c:v>44440</c:v>
                </c:pt>
                <c:pt idx="141">
                  <c:v>44470</c:v>
                </c:pt>
                <c:pt idx="142">
                  <c:v>44501</c:v>
                </c:pt>
                <c:pt idx="143">
                  <c:v>44531</c:v>
                </c:pt>
                <c:pt idx="144">
                  <c:v>44562</c:v>
                </c:pt>
                <c:pt idx="145">
                  <c:v>44593</c:v>
                </c:pt>
                <c:pt idx="146">
                  <c:v>44621</c:v>
                </c:pt>
                <c:pt idx="147">
                  <c:v>44652</c:v>
                </c:pt>
              </c:numCache>
            </c:numRef>
          </c:cat>
          <c:val>
            <c:numRef>
              <c:f>[Food_price_indices_data_may629.xls]Indices_Monthly!$G$245:$G$392</c:f>
              <c:numCache>
                <c:formatCode>0.0</c:formatCode>
                <c:ptCount val="148"/>
                <c:pt idx="0">
                  <c:v>163.77457478426106</c:v>
                </c:pt>
                <c:pt idx="1">
                  <c:v>157.35701757252892</c:v>
                </c:pt>
                <c:pt idx="2">
                  <c:v>115.49235176687669</c:v>
                </c:pt>
                <c:pt idx="3">
                  <c:v>101.79919011896688</c:v>
                </c:pt>
                <c:pt idx="4">
                  <c:v>94.078789520493373</c:v>
                </c:pt>
                <c:pt idx="5">
                  <c:v>98.100241168556934</c:v>
                </c:pt>
                <c:pt idx="6">
                  <c:v>107.87819719028957</c:v>
                </c:pt>
                <c:pt idx="7">
                  <c:v>114.56748931332761</c:v>
                </c:pt>
                <c:pt idx="8">
                  <c:v>138.72264131523153</c:v>
                </c:pt>
                <c:pt idx="9">
                  <c:v>152.32747039281492</c:v>
                </c:pt>
                <c:pt idx="10">
                  <c:v>162.82997247353097</c:v>
                </c:pt>
                <c:pt idx="11">
                  <c:v>173.7607899683718</c:v>
                </c:pt>
                <c:pt idx="12">
                  <c:v>183.23765813131746</c:v>
                </c:pt>
                <c:pt idx="13">
                  <c:v>182.38070269183785</c:v>
                </c:pt>
                <c:pt idx="14">
                  <c:v>162.37757017047915</c:v>
                </c:pt>
                <c:pt idx="15">
                  <c:v>150.74201519700651</c:v>
                </c:pt>
                <c:pt idx="16">
                  <c:v>136.1628196869874</c:v>
                </c:pt>
                <c:pt idx="17">
                  <c:v>155.98877884727841</c:v>
                </c:pt>
                <c:pt idx="18">
                  <c:v>174.62109224465564</c:v>
                </c:pt>
                <c:pt idx="19">
                  <c:v>171.71066596594321</c:v>
                </c:pt>
                <c:pt idx="20">
                  <c:v>165.26602250656325</c:v>
                </c:pt>
                <c:pt idx="21">
                  <c:v>157.51408962073819</c:v>
                </c:pt>
                <c:pt idx="22">
                  <c:v>148.23336321093868</c:v>
                </c:pt>
                <c:pt idx="23">
                  <c:v>142.57210759877967</c:v>
                </c:pt>
                <c:pt idx="24">
                  <c:v>145.79409833127747</c:v>
                </c:pt>
                <c:pt idx="25">
                  <c:v>149.27738465366687</c:v>
                </c:pt>
                <c:pt idx="26">
                  <c:v>149.12601895822385</c:v>
                </c:pt>
                <c:pt idx="27">
                  <c:v>141.285275934276</c:v>
                </c:pt>
                <c:pt idx="28">
                  <c:v>128.47196888711096</c:v>
                </c:pt>
                <c:pt idx="29">
                  <c:v>126.6625460428241</c:v>
                </c:pt>
                <c:pt idx="30">
                  <c:v>141.43070755864986</c:v>
                </c:pt>
                <c:pt idx="31">
                  <c:v>129.15835029037146</c:v>
                </c:pt>
                <c:pt idx="32">
                  <c:v>123.72208657372077</c:v>
                </c:pt>
                <c:pt idx="33">
                  <c:v>125.69812699814575</c:v>
                </c:pt>
                <c:pt idx="34">
                  <c:v>119.69557154221673</c:v>
                </c:pt>
                <c:pt idx="35">
                  <c:v>119.50147517699818</c:v>
                </c:pt>
                <c:pt idx="36">
                  <c:v>116.80381699954093</c:v>
                </c:pt>
                <c:pt idx="37">
                  <c:v>113.03131503730111</c:v>
                </c:pt>
                <c:pt idx="38">
                  <c:v>114.25355954001763</c:v>
                </c:pt>
                <c:pt idx="39">
                  <c:v>110.18203665570931</c:v>
                </c:pt>
                <c:pt idx="40">
                  <c:v>109.05965332640224</c:v>
                </c:pt>
                <c:pt idx="41">
                  <c:v>105.78139384776956</c:v>
                </c:pt>
                <c:pt idx="42">
                  <c:v>104.21030179463537</c:v>
                </c:pt>
                <c:pt idx="43">
                  <c:v>105.40276528605348</c:v>
                </c:pt>
                <c:pt idx="44">
                  <c:v>107.48678961322369</c:v>
                </c:pt>
                <c:pt idx="45">
                  <c:v>115.4995269318165</c:v>
                </c:pt>
                <c:pt idx="46">
                  <c:v>109.30210634299682</c:v>
                </c:pt>
                <c:pt idx="47">
                  <c:v>102.42688892325533</c:v>
                </c:pt>
                <c:pt idx="48">
                  <c:v>96.66561586042009</c:v>
                </c:pt>
                <c:pt idx="49">
                  <c:v>102.64378390915032</c:v>
                </c:pt>
                <c:pt idx="50">
                  <c:v>110.7726307718228</c:v>
                </c:pt>
                <c:pt idx="51">
                  <c:v>108.98088958399474</c:v>
                </c:pt>
                <c:pt idx="52">
                  <c:v>113.06535222598433</c:v>
                </c:pt>
                <c:pt idx="53">
                  <c:v>112.51489434201605</c:v>
                </c:pt>
                <c:pt idx="54">
                  <c:v>113.00065343757817</c:v>
                </c:pt>
                <c:pt idx="55">
                  <c:v>106.55555570639201</c:v>
                </c:pt>
                <c:pt idx="56">
                  <c:v>99.47579366988812</c:v>
                </c:pt>
                <c:pt idx="57">
                  <c:v>103.63359791259776</c:v>
                </c:pt>
                <c:pt idx="58">
                  <c:v>100.1931063239566</c:v>
                </c:pt>
                <c:pt idx="59">
                  <c:v>94.842797821846233</c:v>
                </c:pt>
                <c:pt idx="60">
                  <c:v>94.957567846497184</c:v>
                </c:pt>
                <c:pt idx="61">
                  <c:v>90.314178737709014</c:v>
                </c:pt>
                <c:pt idx="62">
                  <c:v>81.961550349257607</c:v>
                </c:pt>
                <c:pt idx="63">
                  <c:v>80.920100783832538</c:v>
                </c:pt>
                <c:pt idx="64">
                  <c:v>82.555654006274267</c:v>
                </c:pt>
                <c:pt idx="65">
                  <c:v>77.109703816954834</c:v>
                </c:pt>
                <c:pt idx="66">
                  <c:v>79.033789524338331</c:v>
                </c:pt>
                <c:pt idx="67">
                  <c:v>71.153932533072478</c:v>
                </c:pt>
                <c:pt idx="68">
                  <c:v>73.423078445288908</c:v>
                </c:pt>
                <c:pt idx="69">
                  <c:v>86.071892506609643</c:v>
                </c:pt>
                <c:pt idx="70">
                  <c:v>90.043835516588516</c:v>
                </c:pt>
                <c:pt idx="71">
                  <c:v>90.628937603044349</c:v>
                </c:pt>
                <c:pt idx="72">
                  <c:v>86.949545636293365</c:v>
                </c:pt>
                <c:pt idx="73">
                  <c:v>81.591538422519136</c:v>
                </c:pt>
                <c:pt idx="74">
                  <c:v>95.537606549512546</c:v>
                </c:pt>
                <c:pt idx="75">
                  <c:v>93.886943547915067</c:v>
                </c:pt>
                <c:pt idx="76">
                  <c:v>104.84431258612649</c:v>
                </c:pt>
                <c:pt idx="77">
                  <c:v>120.37631531588167</c:v>
                </c:pt>
                <c:pt idx="78">
                  <c:v>121.56138815445183</c:v>
                </c:pt>
                <c:pt idx="79">
                  <c:v>124.56803852012494</c:v>
                </c:pt>
                <c:pt idx="80">
                  <c:v>132.92506727587858</c:v>
                </c:pt>
                <c:pt idx="81">
                  <c:v>137.51024228031591</c:v>
                </c:pt>
                <c:pt idx="82">
                  <c:v>125.22591145554421</c:v>
                </c:pt>
                <c:pt idx="83">
                  <c:v>114.50419702032156</c:v>
                </c:pt>
                <c:pt idx="84">
                  <c:v>125.82856124651597</c:v>
                </c:pt>
                <c:pt idx="85">
                  <c:v>125.55390618285554</c:v>
                </c:pt>
                <c:pt idx="86">
                  <c:v>111.88414069776731</c:v>
                </c:pt>
                <c:pt idx="87">
                  <c:v>101.74025126410416</c:v>
                </c:pt>
                <c:pt idx="88">
                  <c:v>99.394216936680394</c:v>
                </c:pt>
                <c:pt idx="89">
                  <c:v>86.026884653805354</c:v>
                </c:pt>
                <c:pt idx="90">
                  <c:v>90.488823870802392</c:v>
                </c:pt>
                <c:pt idx="91">
                  <c:v>88.92181909912496</c:v>
                </c:pt>
                <c:pt idx="92">
                  <c:v>89.041874983921474</c:v>
                </c:pt>
                <c:pt idx="93">
                  <c:v>88.730168812863212</c:v>
                </c:pt>
                <c:pt idx="94">
                  <c:v>92.747119675646346</c:v>
                </c:pt>
                <c:pt idx="95">
                  <c:v>88.988682667407843</c:v>
                </c:pt>
                <c:pt idx="96">
                  <c:v>87.197088826716978</c:v>
                </c:pt>
                <c:pt idx="97">
                  <c:v>83.92642442324501</c:v>
                </c:pt>
                <c:pt idx="98">
                  <c:v>80.911259955603157</c:v>
                </c:pt>
                <c:pt idx="99">
                  <c:v>76.820903428127266</c:v>
                </c:pt>
                <c:pt idx="100">
                  <c:v>76.445837988091498</c:v>
                </c:pt>
                <c:pt idx="101">
                  <c:v>77.366087835607857</c:v>
                </c:pt>
                <c:pt idx="102">
                  <c:v>72.504837876915616</c:v>
                </c:pt>
                <c:pt idx="103">
                  <c:v>68.604442676421868</c:v>
                </c:pt>
                <c:pt idx="104">
                  <c:v>70.376529037432604</c:v>
                </c:pt>
                <c:pt idx="105">
                  <c:v>76.5001287105367</c:v>
                </c:pt>
                <c:pt idx="106">
                  <c:v>79.860808819617247</c:v>
                </c:pt>
                <c:pt idx="107">
                  <c:v>78.310288290509348</c:v>
                </c:pt>
                <c:pt idx="108">
                  <c:v>79.343218512367869</c:v>
                </c:pt>
                <c:pt idx="109">
                  <c:v>80.309199553179994</c:v>
                </c:pt>
                <c:pt idx="110">
                  <c:v>78.662742642588682</c:v>
                </c:pt>
                <c:pt idx="111">
                  <c:v>79.25601579755957</c:v>
                </c:pt>
                <c:pt idx="112">
                  <c:v>76.735576040519135</c:v>
                </c:pt>
                <c:pt idx="113">
                  <c:v>79.944073347305149</c:v>
                </c:pt>
                <c:pt idx="114">
                  <c:v>79.42907588374996</c:v>
                </c:pt>
                <c:pt idx="115">
                  <c:v>76.229237696470847</c:v>
                </c:pt>
                <c:pt idx="116">
                  <c:v>73.511486727583048</c:v>
                </c:pt>
                <c:pt idx="117">
                  <c:v>77.771612782652738</c:v>
                </c:pt>
                <c:pt idx="118">
                  <c:v>79.190245393610397</c:v>
                </c:pt>
                <c:pt idx="119">
                  <c:v>82.997695417744993</c:v>
                </c:pt>
                <c:pt idx="120">
                  <c:v>87.540273704349701</c:v>
                </c:pt>
                <c:pt idx="121">
                  <c:v>91.448643122242501</c:v>
                </c:pt>
                <c:pt idx="122">
                  <c:v>73.944245269412903</c:v>
                </c:pt>
                <c:pt idx="123">
                  <c:v>63.179505470140441</c:v>
                </c:pt>
                <c:pt idx="124">
                  <c:v>67.84539991535118</c:v>
                </c:pt>
                <c:pt idx="125">
                  <c:v>74.940606610867945</c:v>
                </c:pt>
                <c:pt idx="126">
                  <c:v>76.011903581163168</c:v>
                </c:pt>
                <c:pt idx="127">
                  <c:v>81.093970405677709</c:v>
                </c:pt>
                <c:pt idx="128">
                  <c:v>78.960651763531359</c:v>
                </c:pt>
                <c:pt idx="129">
                  <c:v>84.710404959279799</c:v>
                </c:pt>
                <c:pt idx="130">
                  <c:v>87.528177843908551</c:v>
                </c:pt>
                <c:pt idx="131">
                  <c:v>87.140829010711613</c:v>
                </c:pt>
                <c:pt idx="132">
                  <c:v>94.159241057381038</c:v>
                </c:pt>
                <c:pt idx="133">
                  <c:v>100.17454058467479</c:v>
                </c:pt>
                <c:pt idx="134">
                  <c:v>96.197436348097199</c:v>
                </c:pt>
                <c:pt idx="135">
                  <c:v>99.986820331936883</c:v>
                </c:pt>
                <c:pt idx="136">
                  <c:v>106.79941521838667</c:v>
                </c:pt>
                <c:pt idx="137">
                  <c:v>107.7319216686756</c:v>
                </c:pt>
                <c:pt idx="138">
                  <c:v>109.55192671644922</c:v>
                </c:pt>
                <c:pt idx="139">
                  <c:v>120.54228177309744</c:v>
                </c:pt>
                <c:pt idx="140">
                  <c:v>121.18926965715919</c:v>
                </c:pt>
                <c:pt idx="141">
                  <c:v>119.06532765101376</c:v>
                </c:pt>
                <c:pt idx="142">
                  <c:v>120.18503194146339</c:v>
                </c:pt>
                <c:pt idx="143">
                  <c:v>116.43250221390551</c:v>
                </c:pt>
                <c:pt idx="144">
                  <c:v>112.66751495566068</c:v>
                </c:pt>
                <c:pt idx="145">
                  <c:v>110.53112881402261</c:v>
                </c:pt>
                <c:pt idx="146">
                  <c:v>117.91396993406418</c:v>
                </c:pt>
                <c:pt idx="147">
                  <c:v>121.79124968841661</c:v>
                </c:pt>
              </c:numCache>
            </c:numRef>
          </c:val>
          <c:smooth val="0"/>
          <c:extLst>
            <c:ext xmlns:c16="http://schemas.microsoft.com/office/drawing/2014/chart" uri="{C3380CC4-5D6E-409C-BE32-E72D297353CC}">
              <c16:uniqueId val="{00000005-A7E2-45A8-9A2D-AFBFE26F01C7}"/>
            </c:ext>
          </c:extLst>
        </c:ser>
        <c:dLbls>
          <c:showLegendKey val="0"/>
          <c:showVal val="0"/>
          <c:showCatName val="0"/>
          <c:showSerName val="0"/>
          <c:showPercent val="0"/>
          <c:showBubbleSize val="0"/>
        </c:dLbls>
        <c:smooth val="0"/>
        <c:axId val="334656288"/>
        <c:axId val="334655960"/>
      </c:lineChart>
      <c:dateAx>
        <c:axId val="334656288"/>
        <c:scaling>
          <c:orientation val="minMax"/>
        </c:scaling>
        <c:delete val="0"/>
        <c:axPos val="b"/>
        <c:numFmt formatCode="yyyy\-mm"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mj-lt"/>
                <a:ea typeface="+mn-ea"/>
                <a:cs typeface="+mn-cs"/>
              </a:defRPr>
            </a:pPr>
            <a:endParaRPr lang="en-US"/>
          </a:p>
        </c:txPr>
        <c:crossAx val="334655960"/>
        <c:crosses val="autoZero"/>
        <c:auto val="1"/>
        <c:lblOffset val="100"/>
        <c:baseTimeUnit val="months"/>
      </c:dateAx>
      <c:valAx>
        <c:axId val="3346559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mj-lt"/>
                <a:ea typeface="+mn-ea"/>
                <a:cs typeface="+mn-cs"/>
              </a:defRPr>
            </a:pPr>
            <a:endParaRPr lang="en-US"/>
          </a:p>
        </c:txPr>
        <c:crossAx val="334656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75000"/>
                </a:schemeClr>
              </a:solidFill>
              <a:latin typeface="+mj-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75000"/>
            </a:schemeClr>
          </a:solidFill>
          <a:latin typeface="+mj-lt"/>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560" b="0" i="0" u="none" strike="noStrike" kern="1200" spc="0" baseline="0">
                <a:solidFill>
                  <a:schemeClr val="tx1"/>
                </a:solidFill>
                <a:latin typeface="Arial" panose="020B0604020202020204" pitchFamily="34" charset="0"/>
                <a:ea typeface="+mn-ea"/>
                <a:cs typeface="Arial" panose="020B0604020202020204" pitchFamily="34" charset="0"/>
              </a:defRPr>
            </a:pPr>
            <a:r>
              <a:rPr lang="en-US" dirty="0" smtClean="0"/>
              <a:t>Share </a:t>
            </a:r>
            <a:r>
              <a:rPr lang="en-US" dirty="0"/>
              <a:t>of imports in consumption</a:t>
            </a:r>
          </a:p>
        </c:rich>
      </c:tx>
      <c:layout>
        <c:manualLayout>
          <c:xMode val="edge"/>
          <c:yMode val="edge"/>
          <c:x val="0.29372382278763803"/>
          <c:y val="0"/>
        </c:manualLayout>
      </c:layout>
      <c:overlay val="0"/>
      <c:spPr>
        <a:noFill/>
        <a:ln>
          <a:noFill/>
        </a:ln>
        <a:effectLst/>
      </c:spPr>
      <c:txPr>
        <a:bodyPr rot="0" spcFirstLastPara="1" vertOverflow="ellipsis" vert="horz" wrap="square" anchor="ctr" anchorCtr="1"/>
        <a:lstStyle/>
        <a:p>
          <a:pPr>
            <a:defRPr sz="1560"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4.3091906359820374E-2"/>
          <c:y val="0.17870277777777777"/>
          <c:w val="0.93038578050237697"/>
          <c:h val="0.70207420634920636"/>
        </c:manualLayout>
      </c:layout>
      <c:barChart>
        <c:barDir val="col"/>
        <c:grouping val="clustered"/>
        <c:varyColors val="0"/>
        <c:ser>
          <c:idx val="0"/>
          <c:order val="0"/>
          <c:tx>
            <c:strRef>
              <c:f>'g1.31'!$B$32</c:f>
              <c:strCache>
                <c:ptCount val="1"/>
                <c:pt idx="0">
                  <c:v>2009-11</c:v>
                </c:pt>
              </c:strCache>
            </c:strRef>
          </c:tx>
          <c:spPr>
            <a:solidFill>
              <a:srgbClr val="037BC1"/>
            </a:solidFill>
            <a:ln w="3175">
              <a:solidFill>
                <a:srgbClr val="000000"/>
              </a:solidFill>
            </a:ln>
            <a:effectLst/>
            <a:extLst/>
          </c:spPr>
          <c:invertIfNegative val="0"/>
          <c:cat>
            <c:strRef>
              <c:f>'g1.31'!$A$33:$A$39</c:f>
              <c:strCache>
                <c:ptCount val="7"/>
                <c:pt idx="0">
                  <c:v>North America</c:v>
                </c:pt>
                <c:pt idx="1">
                  <c:v>Sub-Saharan Africa</c:v>
                </c:pt>
                <c:pt idx="2">
                  <c:v>South and Southeast Asia</c:v>
                </c:pt>
                <c:pt idx="3">
                  <c:v>Europe and Central Asia</c:v>
                </c:pt>
                <c:pt idx="4">
                  <c:v>Latin America and Caribbean</c:v>
                </c:pt>
                <c:pt idx="5">
                  <c:v>Developed and East Asia</c:v>
                </c:pt>
                <c:pt idx="6">
                  <c:v>Near East and North Africa</c:v>
                </c:pt>
              </c:strCache>
            </c:strRef>
          </c:cat>
          <c:val>
            <c:numRef>
              <c:f>'g1.31'!$B$33:$B$39</c:f>
              <c:numCache>
                <c:formatCode>General</c:formatCode>
                <c:ptCount val="7"/>
                <c:pt idx="0">
                  <c:v>6.3174157059080001</c:v>
                </c:pt>
                <c:pt idx="1">
                  <c:v>19.286023541101077</c:v>
                </c:pt>
                <c:pt idx="2">
                  <c:v>18.045926195106492</c:v>
                </c:pt>
                <c:pt idx="3">
                  <c:v>18.566599139850677</c:v>
                </c:pt>
                <c:pt idx="4">
                  <c:v>19.473426644811653</c:v>
                </c:pt>
                <c:pt idx="5">
                  <c:v>18.553902582908364</c:v>
                </c:pt>
                <c:pt idx="6">
                  <c:v>63.398804328330563</c:v>
                </c:pt>
              </c:numCache>
            </c:numRef>
          </c:val>
          <c:extLst>
            <c:ext xmlns:c16="http://schemas.microsoft.com/office/drawing/2014/chart" uri="{C3380CC4-5D6E-409C-BE32-E72D297353CC}">
              <c16:uniqueId val="{00000000-A146-448E-BF39-2A9CE2063B45}"/>
            </c:ext>
          </c:extLst>
        </c:ser>
        <c:ser>
          <c:idx val="1"/>
          <c:order val="1"/>
          <c:tx>
            <c:strRef>
              <c:f>'g1.31'!$C$32</c:f>
              <c:strCache>
                <c:ptCount val="1"/>
                <c:pt idx="0">
                  <c:v>2019-21</c:v>
                </c:pt>
              </c:strCache>
            </c:strRef>
          </c:tx>
          <c:spPr>
            <a:solidFill>
              <a:srgbClr val="808080"/>
            </a:solidFill>
            <a:ln w="3175">
              <a:solidFill>
                <a:srgbClr val="000000"/>
              </a:solidFill>
            </a:ln>
            <a:effectLst/>
            <a:extLst/>
          </c:spPr>
          <c:invertIfNegative val="0"/>
          <c:cat>
            <c:strRef>
              <c:f>'g1.31'!$A$33:$A$39</c:f>
              <c:strCache>
                <c:ptCount val="7"/>
                <c:pt idx="0">
                  <c:v>North America</c:v>
                </c:pt>
                <c:pt idx="1">
                  <c:v>Sub-Saharan Africa</c:v>
                </c:pt>
                <c:pt idx="2">
                  <c:v>South and Southeast Asia</c:v>
                </c:pt>
                <c:pt idx="3">
                  <c:v>Europe and Central Asia</c:v>
                </c:pt>
                <c:pt idx="4">
                  <c:v>Latin America and Caribbean</c:v>
                </c:pt>
                <c:pt idx="5">
                  <c:v>Developed and East Asia</c:v>
                </c:pt>
                <c:pt idx="6">
                  <c:v>Near East and North Africa</c:v>
                </c:pt>
              </c:strCache>
            </c:strRef>
          </c:cat>
          <c:val>
            <c:numRef>
              <c:f>'g1.31'!$C$33:$C$39</c:f>
              <c:numCache>
                <c:formatCode>General</c:formatCode>
                <c:ptCount val="7"/>
                <c:pt idx="0">
                  <c:v>6.8833037475834722</c:v>
                </c:pt>
                <c:pt idx="1">
                  <c:v>19.522191925087721</c:v>
                </c:pt>
                <c:pt idx="2">
                  <c:v>21.857345812351582</c:v>
                </c:pt>
                <c:pt idx="3">
                  <c:v>22.002146273930833</c:v>
                </c:pt>
                <c:pt idx="4">
                  <c:v>21.612313168100656</c:v>
                </c:pt>
                <c:pt idx="5">
                  <c:v>23.887613926426862</c:v>
                </c:pt>
                <c:pt idx="6">
                  <c:v>65.70545059939991</c:v>
                </c:pt>
              </c:numCache>
            </c:numRef>
          </c:val>
          <c:extLst>
            <c:ext xmlns:c16="http://schemas.microsoft.com/office/drawing/2014/chart" uri="{C3380CC4-5D6E-409C-BE32-E72D297353CC}">
              <c16:uniqueId val="{00000001-A146-448E-BF39-2A9CE2063B45}"/>
            </c:ext>
          </c:extLst>
        </c:ser>
        <c:ser>
          <c:idx val="2"/>
          <c:order val="2"/>
          <c:tx>
            <c:strRef>
              <c:f>'g1.31'!$D$32</c:f>
              <c:strCache>
                <c:ptCount val="1"/>
                <c:pt idx="0">
                  <c:v>2031</c:v>
                </c:pt>
              </c:strCache>
            </c:strRef>
          </c:tx>
          <c:spPr>
            <a:solidFill>
              <a:srgbClr val="8CC841"/>
            </a:solidFill>
            <a:ln w="3175">
              <a:solidFill>
                <a:srgbClr val="000000"/>
              </a:solidFill>
            </a:ln>
            <a:effectLst/>
            <a:extLst/>
          </c:spPr>
          <c:invertIfNegative val="0"/>
          <c:cat>
            <c:strRef>
              <c:f>'g1.31'!$A$33:$A$39</c:f>
              <c:strCache>
                <c:ptCount val="7"/>
                <c:pt idx="0">
                  <c:v>North America</c:v>
                </c:pt>
                <c:pt idx="1">
                  <c:v>Sub-Saharan Africa</c:v>
                </c:pt>
                <c:pt idx="2">
                  <c:v>South and Southeast Asia</c:v>
                </c:pt>
                <c:pt idx="3">
                  <c:v>Europe and Central Asia</c:v>
                </c:pt>
                <c:pt idx="4">
                  <c:v>Latin America and Caribbean</c:v>
                </c:pt>
                <c:pt idx="5">
                  <c:v>Developed and East Asia</c:v>
                </c:pt>
                <c:pt idx="6">
                  <c:v>Near East and North Africa</c:v>
                </c:pt>
              </c:strCache>
            </c:strRef>
          </c:cat>
          <c:val>
            <c:numRef>
              <c:f>'g1.31'!$D$33:$D$39</c:f>
              <c:numCache>
                <c:formatCode>General</c:formatCode>
                <c:ptCount val="7"/>
                <c:pt idx="0">
                  <c:v>6.4670674019533845</c:v>
                </c:pt>
                <c:pt idx="1">
                  <c:v>22.080718660369993</c:v>
                </c:pt>
                <c:pt idx="2">
                  <c:v>21.864586764899588</c:v>
                </c:pt>
                <c:pt idx="3">
                  <c:v>20.890746397500035</c:v>
                </c:pt>
                <c:pt idx="4">
                  <c:v>22.35107135185973</c:v>
                </c:pt>
                <c:pt idx="5">
                  <c:v>23.076384968023394</c:v>
                </c:pt>
                <c:pt idx="6">
                  <c:v>64.717688949186496</c:v>
                </c:pt>
              </c:numCache>
            </c:numRef>
          </c:val>
          <c:extLst>
            <c:ext xmlns:c16="http://schemas.microsoft.com/office/drawing/2014/chart" uri="{C3380CC4-5D6E-409C-BE32-E72D297353CC}">
              <c16:uniqueId val="{00000002-A146-448E-BF39-2A9CE2063B45}"/>
            </c:ext>
          </c:extLst>
        </c:ser>
        <c:dLbls>
          <c:showLegendKey val="0"/>
          <c:showVal val="0"/>
          <c:showCatName val="0"/>
          <c:showSerName val="0"/>
          <c:showPercent val="0"/>
          <c:showBubbleSize val="0"/>
        </c:dLbls>
        <c:gapWidth val="150"/>
        <c:overlap val="-27"/>
        <c:axId val="809703696"/>
        <c:axId val="809704024"/>
      </c:barChart>
      <c:catAx>
        <c:axId val="809703696"/>
        <c:scaling>
          <c:orientation val="minMax"/>
        </c:scaling>
        <c:delete val="0"/>
        <c:axPos val="b"/>
        <c:majorGridlines>
          <c:spPr>
            <a:ln w="9525" cap="flat" cmpd="sng" algn="ctr">
              <a:solidFill>
                <a:sysClr val="window" lastClr="FFFFFF"/>
              </a:solidFill>
              <a:prstDash val="solid"/>
              <a:round/>
            </a:ln>
            <a:effectLst/>
          </c:spPr>
        </c:majorGridlines>
        <c:numFmt formatCode="General" sourceLinked="1"/>
        <c:majorTickMark val="in"/>
        <c:minorTickMark val="none"/>
        <c:tickLblPos val="low"/>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3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09704024"/>
        <c:crosses val="autoZero"/>
        <c:auto val="1"/>
        <c:lblAlgn val="ctr"/>
        <c:lblOffset val="0"/>
        <c:tickLblSkip val="1"/>
        <c:noMultiLvlLbl val="0"/>
      </c:catAx>
      <c:valAx>
        <c:axId val="809704024"/>
        <c:scaling>
          <c:orientation val="minMax"/>
        </c:scaling>
        <c:delete val="0"/>
        <c:axPos val="l"/>
        <c:majorGridlines>
          <c:spPr>
            <a:ln w="9525" cap="flat" cmpd="sng" algn="ctr">
              <a:solidFill>
                <a:srgbClr val="FFFFFF"/>
              </a:solidFill>
              <a:prstDash val="solid"/>
              <a:round/>
            </a:ln>
            <a:effectLst/>
          </c:spPr>
        </c:majorGridlines>
        <c:title>
          <c:tx>
            <c:rich>
              <a:bodyPr rot="0" spcFirstLastPara="1" vertOverflow="ellipsis" wrap="square" anchor="ctr" anchorCtr="1"/>
              <a:lstStyle/>
              <a:p>
                <a:pPr>
                  <a:defRPr sz="1300" b="0" i="0" u="none" strike="noStrike" kern="1200" baseline="0">
                    <a:solidFill>
                      <a:schemeClr val="tx1"/>
                    </a:solidFill>
                    <a:latin typeface="Arial" panose="020B0604020202020204" pitchFamily="34" charset="0"/>
                    <a:ea typeface="+mn-ea"/>
                    <a:cs typeface="Arial" panose="020B0604020202020204" pitchFamily="34" charset="0"/>
                  </a:defRPr>
                </a:pPr>
                <a:r>
                  <a:rPr lang="en-GB" b="1" dirty="0"/>
                  <a:t>%</a:t>
                </a:r>
              </a:p>
            </c:rich>
          </c:tx>
          <c:layout>
            <c:manualLayout>
              <c:xMode val="edge"/>
              <c:yMode val="edge"/>
              <c:x val="8.9203559713705739E-3"/>
              <c:y val="6.8092063492063495E-2"/>
            </c:manualLayout>
          </c:layout>
          <c:overlay val="0"/>
          <c:spPr>
            <a:noFill/>
            <a:ln>
              <a:noFill/>
            </a:ln>
            <a:effectLst/>
          </c:spPr>
          <c:txPr>
            <a:bodyPr rot="0" spcFirstLastPara="1" vertOverflow="ellipsis" wrap="square" anchor="ctr" anchorCtr="1"/>
            <a:lstStyle/>
            <a:p>
              <a:pPr>
                <a:defRPr sz="13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in"/>
        <c:minorTickMark val="none"/>
        <c:tickLblPos val="nextTo"/>
        <c:spPr>
          <a:noFill/>
          <a:ln w="9525">
            <a:solidFill>
              <a:srgbClr val="000000"/>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3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809703696"/>
        <c:crosses val="autoZero"/>
        <c:crossBetween val="between"/>
      </c:valAx>
      <c:spPr>
        <a:solidFill>
          <a:srgbClr val="EAEAEA"/>
        </a:solidFill>
        <a:ln w="3175">
          <a:solidFill>
            <a:srgbClr val="000000"/>
          </a:solidFill>
        </a:ln>
        <a:effectLst/>
        <a:extLst/>
      </c:spPr>
    </c:plotArea>
    <c:legend>
      <c:legendPos val="b"/>
      <c:layout>
        <c:manualLayout>
          <c:xMode val="edge"/>
          <c:yMode val="edge"/>
          <c:x val="5.3055758266952892E-2"/>
          <c:y val="8.0634819059355226E-2"/>
          <c:w val="0.94509602194787379"/>
          <c:h val="7.559523809523809E-2"/>
        </c:manualLayout>
      </c:layout>
      <c:overlay val="1"/>
      <c:spPr>
        <a:solidFill>
          <a:srgbClr val="EAEAEA"/>
        </a:solidFill>
        <a:ln>
          <a:noFill/>
        </a:ln>
        <a:effectLst/>
        <a:extLst>
          <a:ext uri="{91240B29-F687-4F45-9708-019B960494DF}">
            <a14:hiddenLine xmlns:a14="http://schemas.microsoft.com/office/drawing/2010/main">
              <a:noFill/>
            </a14:hiddenLine>
          </a:ext>
        </a:extLst>
      </c:spPr>
      <c:txPr>
        <a:bodyPr rot="0" spcFirstLastPara="1" vertOverflow="ellipsis" vert="horz" wrap="square" anchor="ctr" anchorCtr="1"/>
        <a:lstStyle/>
        <a:p>
          <a:pPr>
            <a:defRPr sz="13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1"/>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300">
          <a:solidFill>
            <a:schemeClr val="tx1"/>
          </a:solidFill>
          <a:latin typeface="Arial" panose="020B0604020202020204" pitchFamily="34" charset="0"/>
          <a:cs typeface="Arial" panose="020B0604020202020204" pitchFamily="34" charset="0"/>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91548284430699E-2"/>
          <c:y val="0.11951556386982821"/>
          <c:w val="0.92803785997112809"/>
          <c:h val="0.780695635496651"/>
        </c:manualLayout>
      </c:layout>
      <c:barChart>
        <c:barDir val="col"/>
        <c:grouping val="stacked"/>
        <c:varyColors val="0"/>
        <c:ser>
          <c:idx val="2"/>
          <c:order val="5"/>
          <c:tx>
            <c:v>Projected1</c:v>
          </c:tx>
          <c:spPr>
            <a:solidFill>
              <a:srgbClr val="CBCBCB"/>
            </a:solidFill>
            <a:ln>
              <a:solidFill>
                <a:srgbClr val="FFFFFF"/>
              </a:solidFill>
            </a:ln>
            <a:effectLst/>
          </c:spPr>
          <c:invertIfNegative val="0"/>
          <c:cat>
            <c:numLit>
              <c:formatCode>General</c:formatCode>
              <c:ptCount val="71"/>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pt idx="57">
                <c:v>2018</c:v>
              </c:pt>
              <c:pt idx="58">
                <c:v>2019</c:v>
              </c:pt>
              <c:pt idx="59">
                <c:v>2020</c:v>
              </c:pt>
              <c:pt idx="60">
                <c:v>2021</c:v>
              </c:pt>
              <c:pt idx="61">
                <c:v>2022</c:v>
              </c:pt>
              <c:pt idx="62">
                <c:v>2023</c:v>
              </c:pt>
              <c:pt idx="63">
                <c:v>2024</c:v>
              </c:pt>
              <c:pt idx="64">
                <c:v>2025</c:v>
              </c:pt>
              <c:pt idx="65">
                <c:v>2026</c:v>
              </c:pt>
              <c:pt idx="66">
                <c:v>2027</c:v>
              </c:pt>
              <c:pt idx="67">
                <c:v>2028</c:v>
              </c:pt>
              <c:pt idx="68">
                <c:v>2029</c:v>
              </c:pt>
              <c:pt idx="69">
                <c:v>2030</c:v>
              </c:pt>
              <c:pt idx="70">
                <c:v>2031</c:v>
              </c:pt>
            </c:numLit>
          </c:cat>
          <c:val>
            <c:numLit>
              <c:formatCode>General</c:formatCode>
              <c:ptCount val="7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1</c:v>
              </c:pt>
              <c:pt idx="62">
                <c:v>1</c:v>
              </c:pt>
              <c:pt idx="63">
                <c:v>1</c:v>
              </c:pt>
              <c:pt idx="64">
                <c:v>1</c:v>
              </c:pt>
              <c:pt idx="65">
                <c:v>1</c:v>
              </c:pt>
              <c:pt idx="66">
                <c:v>1</c:v>
              </c:pt>
              <c:pt idx="67">
                <c:v>1</c:v>
              </c:pt>
              <c:pt idx="68">
                <c:v>1</c:v>
              </c:pt>
              <c:pt idx="69">
                <c:v>1</c:v>
              </c:pt>
              <c:pt idx="70">
                <c:v>1</c:v>
              </c:pt>
            </c:numLit>
          </c:val>
          <c:extLst>
            <c:ext xmlns:c16="http://schemas.microsoft.com/office/drawing/2014/chart" uri="{C3380CC4-5D6E-409C-BE32-E72D297353CC}">
              <c16:uniqueId val="{00000000-1357-4CA8-9E7E-468233491D6B}"/>
            </c:ext>
          </c:extLst>
        </c:ser>
        <c:ser>
          <c:idx val="5"/>
          <c:order val="6"/>
          <c:tx>
            <c:v>Projected2</c:v>
          </c:tx>
          <c:spPr>
            <a:solidFill>
              <a:srgbClr val="CBCBCB"/>
            </a:solidFill>
            <a:ln>
              <a:solidFill>
                <a:srgbClr val="FFFFFF"/>
              </a:solidFill>
            </a:ln>
            <a:effectLst/>
          </c:spPr>
          <c:invertIfNegative val="0"/>
          <c:cat>
            <c:numLit>
              <c:formatCode>General</c:formatCode>
              <c:ptCount val="71"/>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pt idx="57">
                <c:v>2018</c:v>
              </c:pt>
              <c:pt idx="58">
                <c:v>2019</c:v>
              </c:pt>
              <c:pt idx="59">
                <c:v>2020</c:v>
              </c:pt>
              <c:pt idx="60">
                <c:v>2021</c:v>
              </c:pt>
              <c:pt idx="61">
                <c:v>2022</c:v>
              </c:pt>
              <c:pt idx="62">
                <c:v>2023</c:v>
              </c:pt>
              <c:pt idx="63">
                <c:v>2024</c:v>
              </c:pt>
              <c:pt idx="64">
                <c:v>2025</c:v>
              </c:pt>
              <c:pt idx="65">
                <c:v>2026</c:v>
              </c:pt>
              <c:pt idx="66">
                <c:v>2027</c:v>
              </c:pt>
              <c:pt idx="67">
                <c:v>2028</c:v>
              </c:pt>
              <c:pt idx="68">
                <c:v>2029</c:v>
              </c:pt>
              <c:pt idx="69">
                <c:v>2030</c:v>
              </c:pt>
              <c:pt idx="70">
                <c:v>2031</c:v>
              </c:pt>
            </c:numLit>
          </c:cat>
          <c:val>
            <c:numLit>
              <c:formatCode>General</c:formatCode>
              <c:ptCount val="7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1</c:v>
              </c:pt>
              <c:pt idx="62">
                <c:v>1</c:v>
              </c:pt>
              <c:pt idx="63">
                <c:v>1</c:v>
              </c:pt>
              <c:pt idx="64">
                <c:v>1</c:v>
              </c:pt>
              <c:pt idx="65">
                <c:v>1</c:v>
              </c:pt>
              <c:pt idx="66">
                <c:v>1</c:v>
              </c:pt>
              <c:pt idx="67">
                <c:v>1</c:v>
              </c:pt>
              <c:pt idx="68">
                <c:v>1</c:v>
              </c:pt>
              <c:pt idx="69">
                <c:v>1</c:v>
              </c:pt>
              <c:pt idx="70">
                <c:v>1</c:v>
              </c:pt>
            </c:numLit>
          </c:val>
          <c:extLst>
            <c:ext xmlns:c16="http://schemas.microsoft.com/office/drawing/2014/chart" uri="{C3380CC4-5D6E-409C-BE32-E72D297353CC}">
              <c16:uniqueId val="{00000001-1357-4CA8-9E7E-468233491D6B}"/>
            </c:ext>
          </c:extLst>
        </c:ser>
        <c:ser>
          <c:idx val="6"/>
          <c:order val="7"/>
          <c:tx>
            <c:v>Projected3</c:v>
          </c:tx>
          <c:spPr>
            <a:solidFill>
              <a:srgbClr val="CBCBCB"/>
            </a:solidFill>
            <a:ln>
              <a:solidFill>
                <a:srgbClr val="FFFFFF"/>
              </a:solidFill>
            </a:ln>
            <a:effectLst/>
          </c:spPr>
          <c:invertIfNegative val="0"/>
          <c:cat>
            <c:numLit>
              <c:formatCode>General</c:formatCode>
              <c:ptCount val="71"/>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pt idx="57">
                <c:v>2018</c:v>
              </c:pt>
              <c:pt idx="58">
                <c:v>2019</c:v>
              </c:pt>
              <c:pt idx="59">
                <c:v>2020</c:v>
              </c:pt>
              <c:pt idx="60">
                <c:v>2021</c:v>
              </c:pt>
              <c:pt idx="61">
                <c:v>2022</c:v>
              </c:pt>
              <c:pt idx="62">
                <c:v>2023</c:v>
              </c:pt>
              <c:pt idx="63">
                <c:v>2024</c:v>
              </c:pt>
              <c:pt idx="64">
                <c:v>2025</c:v>
              </c:pt>
              <c:pt idx="65">
                <c:v>2026</c:v>
              </c:pt>
              <c:pt idx="66">
                <c:v>2027</c:v>
              </c:pt>
              <c:pt idx="67">
                <c:v>2028</c:v>
              </c:pt>
              <c:pt idx="68">
                <c:v>2029</c:v>
              </c:pt>
              <c:pt idx="69">
                <c:v>2030</c:v>
              </c:pt>
              <c:pt idx="70">
                <c:v>2031</c:v>
              </c:pt>
            </c:numLit>
          </c:cat>
          <c:val>
            <c:numLit>
              <c:formatCode>General</c:formatCode>
              <c:ptCount val="7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1</c:v>
              </c:pt>
              <c:pt idx="62">
                <c:v>1</c:v>
              </c:pt>
              <c:pt idx="63">
                <c:v>1</c:v>
              </c:pt>
              <c:pt idx="64">
                <c:v>1</c:v>
              </c:pt>
              <c:pt idx="65">
                <c:v>1</c:v>
              </c:pt>
              <c:pt idx="66">
                <c:v>1</c:v>
              </c:pt>
              <c:pt idx="67">
                <c:v>1</c:v>
              </c:pt>
              <c:pt idx="68">
                <c:v>1</c:v>
              </c:pt>
              <c:pt idx="69">
                <c:v>1</c:v>
              </c:pt>
              <c:pt idx="70">
                <c:v>1</c:v>
              </c:pt>
            </c:numLit>
          </c:val>
          <c:extLst>
            <c:ext xmlns:c16="http://schemas.microsoft.com/office/drawing/2014/chart" uri="{C3380CC4-5D6E-409C-BE32-E72D297353CC}">
              <c16:uniqueId val="{00000002-1357-4CA8-9E7E-468233491D6B}"/>
            </c:ext>
          </c:extLst>
        </c:ser>
        <c:ser>
          <c:idx val="7"/>
          <c:order val="8"/>
          <c:tx>
            <c:v>Projected4</c:v>
          </c:tx>
          <c:spPr>
            <a:solidFill>
              <a:srgbClr val="CBCBCB"/>
            </a:solidFill>
            <a:ln>
              <a:solidFill>
                <a:srgbClr val="FFFFFF"/>
              </a:solidFill>
            </a:ln>
            <a:effectLst/>
          </c:spPr>
          <c:invertIfNegative val="0"/>
          <c:cat>
            <c:numLit>
              <c:formatCode>General</c:formatCode>
              <c:ptCount val="71"/>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pt idx="57">
                <c:v>2018</c:v>
              </c:pt>
              <c:pt idx="58">
                <c:v>2019</c:v>
              </c:pt>
              <c:pt idx="59">
                <c:v>2020</c:v>
              </c:pt>
              <c:pt idx="60">
                <c:v>2021</c:v>
              </c:pt>
              <c:pt idx="61">
                <c:v>2022</c:v>
              </c:pt>
              <c:pt idx="62">
                <c:v>2023</c:v>
              </c:pt>
              <c:pt idx="63">
                <c:v>2024</c:v>
              </c:pt>
              <c:pt idx="64">
                <c:v>2025</c:v>
              </c:pt>
              <c:pt idx="65">
                <c:v>2026</c:v>
              </c:pt>
              <c:pt idx="66">
                <c:v>2027</c:v>
              </c:pt>
              <c:pt idx="67">
                <c:v>2028</c:v>
              </c:pt>
              <c:pt idx="68">
                <c:v>2029</c:v>
              </c:pt>
              <c:pt idx="69">
                <c:v>2030</c:v>
              </c:pt>
              <c:pt idx="70">
                <c:v>2031</c:v>
              </c:pt>
            </c:numLit>
          </c:cat>
          <c:val>
            <c:numLit>
              <c:formatCode>General</c:formatCode>
              <c:ptCount val="7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1</c:v>
              </c:pt>
              <c:pt idx="62">
                <c:v>1</c:v>
              </c:pt>
              <c:pt idx="63">
                <c:v>1</c:v>
              </c:pt>
              <c:pt idx="64">
                <c:v>1</c:v>
              </c:pt>
              <c:pt idx="65">
                <c:v>1</c:v>
              </c:pt>
              <c:pt idx="66">
                <c:v>1</c:v>
              </c:pt>
              <c:pt idx="67">
                <c:v>1</c:v>
              </c:pt>
              <c:pt idx="68">
                <c:v>1</c:v>
              </c:pt>
              <c:pt idx="69">
                <c:v>1</c:v>
              </c:pt>
              <c:pt idx="70">
                <c:v>1</c:v>
              </c:pt>
            </c:numLit>
          </c:val>
          <c:extLst>
            <c:ext xmlns:c16="http://schemas.microsoft.com/office/drawing/2014/chart" uri="{C3380CC4-5D6E-409C-BE32-E72D297353CC}">
              <c16:uniqueId val="{00000003-1357-4CA8-9E7E-468233491D6B}"/>
            </c:ext>
          </c:extLst>
        </c:ser>
        <c:ser>
          <c:idx val="8"/>
          <c:order val="9"/>
          <c:tx>
            <c:v>Projected5</c:v>
          </c:tx>
          <c:spPr>
            <a:solidFill>
              <a:srgbClr val="CBCBCB"/>
            </a:solidFill>
            <a:ln>
              <a:solidFill>
                <a:srgbClr val="FFFFFF"/>
              </a:solidFill>
            </a:ln>
            <a:effectLst/>
          </c:spPr>
          <c:invertIfNegative val="0"/>
          <c:cat>
            <c:numLit>
              <c:formatCode>General</c:formatCode>
              <c:ptCount val="71"/>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pt idx="57">
                <c:v>2018</c:v>
              </c:pt>
              <c:pt idx="58">
                <c:v>2019</c:v>
              </c:pt>
              <c:pt idx="59">
                <c:v>2020</c:v>
              </c:pt>
              <c:pt idx="60">
                <c:v>2021</c:v>
              </c:pt>
              <c:pt idx="61">
                <c:v>2022</c:v>
              </c:pt>
              <c:pt idx="62">
                <c:v>2023</c:v>
              </c:pt>
              <c:pt idx="63">
                <c:v>2024</c:v>
              </c:pt>
              <c:pt idx="64">
                <c:v>2025</c:v>
              </c:pt>
              <c:pt idx="65">
                <c:v>2026</c:v>
              </c:pt>
              <c:pt idx="66">
                <c:v>2027</c:v>
              </c:pt>
              <c:pt idx="67">
                <c:v>2028</c:v>
              </c:pt>
              <c:pt idx="68">
                <c:v>2029</c:v>
              </c:pt>
              <c:pt idx="69">
                <c:v>2030</c:v>
              </c:pt>
              <c:pt idx="70">
                <c:v>2031</c:v>
              </c:pt>
            </c:numLit>
          </c:cat>
          <c:val>
            <c:numLit>
              <c:formatCode>General</c:formatCode>
              <c:ptCount val="7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1</c:v>
              </c:pt>
              <c:pt idx="62">
                <c:v>1</c:v>
              </c:pt>
              <c:pt idx="63">
                <c:v>1</c:v>
              </c:pt>
              <c:pt idx="64">
                <c:v>1</c:v>
              </c:pt>
              <c:pt idx="65">
                <c:v>1</c:v>
              </c:pt>
              <c:pt idx="66">
                <c:v>1</c:v>
              </c:pt>
              <c:pt idx="67">
                <c:v>1</c:v>
              </c:pt>
              <c:pt idx="68">
                <c:v>1</c:v>
              </c:pt>
              <c:pt idx="69">
                <c:v>1</c:v>
              </c:pt>
              <c:pt idx="70">
                <c:v>1</c:v>
              </c:pt>
            </c:numLit>
          </c:val>
          <c:extLst>
            <c:ext xmlns:c16="http://schemas.microsoft.com/office/drawing/2014/chart" uri="{C3380CC4-5D6E-409C-BE32-E72D297353CC}">
              <c16:uniqueId val="{00000004-1357-4CA8-9E7E-468233491D6B}"/>
            </c:ext>
          </c:extLst>
        </c:ser>
        <c:ser>
          <c:idx val="9"/>
          <c:order val="10"/>
          <c:tx>
            <c:v>Projected6</c:v>
          </c:tx>
          <c:spPr>
            <a:solidFill>
              <a:srgbClr val="CBCBCB"/>
            </a:solidFill>
            <a:ln>
              <a:solidFill>
                <a:srgbClr val="FFFFFF"/>
              </a:solidFill>
            </a:ln>
            <a:effectLst/>
          </c:spPr>
          <c:invertIfNegative val="0"/>
          <c:cat>
            <c:numLit>
              <c:formatCode>General</c:formatCode>
              <c:ptCount val="71"/>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pt idx="57">
                <c:v>2018</c:v>
              </c:pt>
              <c:pt idx="58">
                <c:v>2019</c:v>
              </c:pt>
              <c:pt idx="59">
                <c:v>2020</c:v>
              </c:pt>
              <c:pt idx="60">
                <c:v>2021</c:v>
              </c:pt>
              <c:pt idx="61">
                <c:v>2022</c:v>
              </c:pt>
              <c:pt idx="62">
                <c:v>2023</c:v>
              </c:pt>
              <c:pt idx="63">
                <c:v>2024</c:v>
              </c:pt>
              <c:pt idx="64">
                <c:v>2025</c:v>
              </c:pt>
              <c:pt idx="65">
                <c:v>2026</c:v>
              </c:pt>
              <c:pt idx="66">
                <c:v>2027</c:v>
              </c:pt>
              <c:pt idx="67">
                <c:v>2028</c:v>
              </c:pt>
              <c:pt idx="68">
                <c:v>2029</c:v>
              </c:pt>
              <c:pt idx="69">
                <c:v>2030</c:v>
              </c:pt>
              <c:pt idx="70">
                <c:v>2031</c:v>
              </c:pt>
            </c:numLit>
          </c:cat>
          <c:val>
            <c:numLit>
              <c:formatCode>General</c:formatCode>
              <c:ptCount val="7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1</c:v>
              </c:pt>
              <c:pt idx="62">
                <c:v>1</c:v>
              </c:pt>
              <c:pt idx="63">
                <c:v>1</c:v>
              </c:pt>
              <c:pt idx="64">
                <c:v>1</c:v>
              </c:pt>
              <c:pt idx="65">
                <c:v>1</c:v>
              </c:pt>
              <c:pt idx="66">
                <c:v>1</c:v>
              </c:pt>
              <c:pt idx="67">
                <c:v>1</c:v>
              </c:pt>
              <c:pt idx="68">
                <c:v>1</c:v>
              </c:pt>
              <c:pt idx="69">
                <c:v>1</c:v>
              </c:pt>
              <c:pt idx="70">
                <c:v>1</c:v>
              </c:pt>
            </c:numLit>
          </c:val>
          <c:extLst>
            <c:ext xmlns:c16="http://schemas.microsoft.com/office/drawing/2014/chart" uri="{C3380CC4-5D6E-409C-BE32-E72D297353CC}">
              <c16:uniqueId val="{00000005-1357-4CA8-9E7E-468233491D6B}"/>
            </c:ext>
          </c:extLst>
        </c:ser>
        <c:ser>
          <c:idx val="10"/>
          <c:order val="11"/>
          <c:tx>
            <c:v>Projected7</c:v>
          </c:tx>
          <c:spPr>
            <a:solidFill>
              <a:srgbClr val="CBCBCB"/>
            </a:solidFill>
            <a:ln>
              <a:solidFill>
                <a:srgbClr val="FFFFFF"/>
              </a:solidFill>
            </a:ln>
            <a:effectLst/>
          </c:spPr>
          <c:invertIfNegative val="0"/>
          <c:cat>
            <c:numLit>
              <c:formatCode>General</c:formatCode>
              <c:ptCount val="71"/>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pt idx="57">
                <c:v>2018</c:v>
              </c:pt>
              <c:pt idx="58">
                <c:v>2019</c:v>
              </c:pt>
              <c:pt idx="59">
                <c:v>2020</c:v>
              </c:pt>
              <c:pt idx="60">
                <c:v>2021</c:v>
              </c:pt>
              <c:pt idx="61">
                <c:v>2022</c:v>
              </c:pt>
              <c:pt idx="62">
                <c:v>2023</c:v>
              </c:pt>
              <c:pt idx="63">
                <c:v>2024</c:v>
              </c:pt>
              <c:pt idx="64">
                <c:v>2025</c:v>
              </c:pt>
              <c:pt idx="65">
                <c:v>2026</c:v>
              </c:pt>
              <c:pt idx="66">
                <c:v>2027</c:v>
              </c:pt>
              <c:pt idx="67">
                <c:v>2028</c:v>
              </c:pt>
              <c:pt idx="68">
                <c:v>2029</c:v>
              </c:pt>
              <c:pt idx="69">
                <c:v>2030</c:v>
              </c:pt>
              <c:pt idx="70">
                <c:v>2031</c:v>
              </c:pt>
            </c:numLit>
          </c:cat>
          <c:val>
            <c:numLit>
              <c:formatCode>General</c:formatCode>
              <c:ptCount val="7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1</c:v>
              </c:pt>
              <c:pt idx="62">
                <c:v>1</c:v>
              </c:pt>
              <c:pt idx="63">
                <c:v>1</c:v>
              </c:pt>
              <c:pt idx="64">
                <c:v>1</c:v>
              </c:pt>
              <c:pt idx="65">
                <c:v>1</c:v>
              </c:pt>
              <c:pt idx="66">
                <c:v>1</c:v>
              </c:pt>
              <c:pt idx="67">
                <c:v>1</c:v>
              </c:pt>
              <c:pt idx="68">
                <c:v>1</c:v>
              </c:pt>
              <c:pt idx="69">
                <c:v>1</c:v>
              </c:pt>
              <c:pt idx="70">
                <c:v>1</c:v>
              </c:pt>
            </c:numLit>
          </c:val>
          <c:extLst>
            <c:ext xmlns:c16="http://schemas.microsoft.com/office/drawing/2014/chart" uri="{C3380CC4-5D6E-409C-BE32-E72D297353CC}">
              <c16:uniqueId val="{00000006-1357-4CA8-9E7E-468233491D6B}"/>
            </c:ext>
          </c:extLst>
        </c:ser>
        <c:ser>
          <c:idx val="11"/>
          <c:order val="12"/>
          <c:tx>
            <c:v>Projected8</c:v>
          </c:tx>
          <c:spPr>
            <a:solidFill>
              <a:srgbClr val="CBCBCB"/>
            </a:solidFill>
            <a:ln>
              <a:solidFill>
                <a:srgbClr val="FFFFFF"/>
              </a:solidFill>
            </a:ln>
            <a:effectLst/>
          </c:spPr>
          <c:invertIfNegative val="0"/>
          <c:cat>
            <c:numLit>
              <c:formatCode>General</c:formatCode>
              <c:ptCount val="71"/>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pt idx="57">
                <c:v>2018</c:v>
              </c:pt>
              <c:pt idx="58">
                <c:v>2019</c:v>
              </c:pt>
              <c:pt idx="59">
                <c:v>2020</c:v>
              </c:pt>
              <c:pt idx="60">
                <c:v>2021</c:v>
              </c:pt>
              <c:pt idx="61">
                <c:v>2022</c:v>
              </c:pt>
              <c:pt idx="62">
                <c:v>2023</c:v>
              </c:pt>
              <c:pt idx="63">
                <c:v>2024</c:v>
              </c:pt>
              <c:pt idx="64">
                <c:v>2025</c:v>
              </c:pt>
              <c:pt idx="65">
                <c:v>2026</c:v>
              </c:pt>
              <c:pt idx="66">
                <c:v>2027</c:v>
              </c:pt>
              <c:pt idx="67">
                <c:v>2028</c:v>
              </c:pt>
              <c:pt idx="68">
                <c:v>2029</c:v>
              </c:pt>
              <c:pt idx="69">
                <c:v>2030</c:v>
              </c:pt>
              <c:pt idx="70">
                <c:v>2031</c:v>
              </c:pt>
            </c:numLit>
          </c:cat>
          <c:val>
            <c:numLit>
              <c:formatCode>General</c:formatCode>
              <c:ptCount val="7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1</c:v>
              </c:pt>
              <c:pt idx="62">
                <c:v>1</c:v>
              </c:pt>
              <c:pt idx="63">
                <c:v>1</c:v>
              </c:pt>
              <c:pt idx="64">
                <c:v>1</c:v>
              </c:pt>
              <c:pt idx="65">
                <c:v>1</c:v>
              </c:pt>
              <c:pt idx="66">
                <c:v>1</c:v>
              </c:pt>
              <c:pt idx="67">
                <c:v>1</c:v>
              </c:pt>
              <c:pt idx="68">
                <c:v>1</c:v>
              </c:pt>
              <c:pt idx="69">
                <c:v>1</c:v>
              </c:pt>
              <c:pt idx="70">
                <c:v>1</c:v>
              </c:pt>
            </c:numLit>
          </c:val>
          <c:extLst>
            <c:ext xmlns:c16="http://schemas.microsoft.com/office/drawing/2014/chart" uri="{C3380CC4-5D6E-409C-BE32-E72D297353CC}">
              <c16:uniqueId val="{00000007-1357-4CA8-9E7E-468233491D6B}"/>
            </c:ext>
          </c:extLst>
        </c:ser>
        <c:ser>
          <c:idx val="12"/>
          <c:order val="13"/>
          <c:tx>
            <c:v>Projected9</c:v>
          </c:tx>
          <c:spPr>
            <a:solidFill>
              <a:srgbClr val="CBCBCB"/>
            </a:solidFill>
            <a:ln>
              <a:solidFill>
                <a:srgbClr val="FFFFFF"/>
              </a:solidFill>
            </a:ln>
            <a:effectLst/>
          </c:spPr>
          <c:invertIfNegative val="0"/>
          <c:cat>
            <c:numLit>
              <c:formatCode>General</c:formatCode>
              <c:ptCount val="71"/>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pt idx="57">
                <c:v>2018</c:v>
              </c:pt>
              <c:pt idx="58">
                <c:v>2019</c:v>
              </c:pt>
              <c:pt idx="59">
                <c:v>2020</c:v>
              </c:pt>
              <c:pt idx="60">
                <c:v>2021</c:v>
              </c:pt>
              <c:pt idx="61">
                <c:v>2022</c:v>
              </c:pt>
              <c:pt idx="62">
                <c:v>2023</c:v>
              </c:pt>
              <c:pt idx="63">
                <c:v>2024</c:v>
              </c:pt>
              <c:pt idx="64">
                <c:v>2025</c:v>
              </c:pt>
              <c:pt idx="65">
                <c:v>2026</c:v>
              </c:pt>
              <c:pt idx="66">
                <c:v>2027</c:v>
              </c:pt>
              <c:pt idx="67">
                <c:v>2028</c:v>
              </c:pt>
              <c:pt idx="68">
                <c:v>2029</c:v>
              </c:pt>
              <c:pt idx="69">
                <c:v>2030</c:v>
              </c:pt>
              <c:pt idx="70">
                <c:v>2031</c:v>
              </c:pt>
            </c:numLit>
          </c:cat>
          <c:val>
            <c:numLit>
              <c:formatCode>General</c:formatCode>
              <c:ptCount val="7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1</c:v>
              </c:pt>
              <c:pt idx="62">
                <c:v>1</c:v>
              </c:pt>
              <c:pt idx="63">
                <c:v>1</c:v>
              </c:pt>
              <c:pt idx="64">
                <c:v>1</c:v>
              </c:pt>
              <c:pt idx="65">
                <c:v>1</c:v>
              </c:pt>
              <c:pt idx="66">
                <c:v>1</c:v>
              </c:pt>
              <c:pt idx="67">
                <c:v>1</c:v>
              </c:pt>
              <c:pt idx="68">
                <c:v>1</c:v>
              </c:pt>
              <c:pt idx="69">
                <c:v>1</c:v>
              </c:pt>
              <c:pt idx="70">
                <c:v>1</c:v>
              </c:pt>
            </c:numLit>
          </c:val>
          <c:extLst>
            <c:ext xmlns:c16="http://schemas.microsoft.com/office/drawing/2014/chart" uri="{C3380CC4-5D6E-409C-BE32-E72D297353CC}">
              <c16:uniqueId val="{00000008-1357-4CA8-9E7E-468233491D6B}"/>
            </c:ext>
          </c:extLst>
        </c:ser>
        <c:ser>
          <c:idx val="13"/>
          <c:order val="14"/>
          <c:tx>
            <c:v>Projected10</c:v>
          </c:tx>
          <c:spPr>
            <a:solidFill>
              <a:srgbClr val="CBCBCB"/>
            </a:solidFill>
            <a:ln>
              <a:solidFill>
                <a:srgbClr val="FFFFFF"/>
              </a:solidFill>
            </a:ln>
            <a:effectLst/>
          </c:spPr>
          <c:invertIfNegative val="0"/>
          <c:cat>
            <c:numLit>
              <c:formatCode>General</c:formatCode>
              <c:ptCount val="71"/>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pt idx="57">
                <c:v>2018</c:v>
              </c:pt>
              <c:pt idx="58">
                <c:v>2019</c:v>
              </c:pt>
              <c:pt idx="59">
                <c:v>2020</c:v>
              </c:pt>
              <c:pt idx="60">
                <c:v>2021</c:v>
              </c:pt>
              <c:pt idx="61">
                <c:v>2022</c:v>
              </c:pt>
              <c:pt idx="62">
                <c:v>2023</c:v>
              </c:pt>
              <c:pt idx="63">
                <c:v>2024</c:v>
              </c:pt>
              <c:pt idx="64">
                <c:v>2025</c:v>
              </c:pt>
              <c:pt idx="65">
                <c:v>2026</c:v>
              </c:pt>
              <c:pt idx="66">
                <c:v>2027</c:v>
              </c:pt>
              <c:pt idx="67">
                <c:v>2028</c:v>
              </c:pt>
              <c:pt idx="68">
                <c:v>2029</c:v>
              </c:pt>
              <c:pt idx="69">
                <c:v>2030</c:v>
              </c:pt>
              <c:pt idx="70">
                <c:v>2031</c:v>
              </c:pt>
            </c:numLit>
          </c:cat>
          <c:val>
            <c:numLit>
              <c:formatCode>General</c:formatCode>
              <c:ptCount val="7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0.95</c:v>
              </c:pt>
              <c:pt idx="62">
                <c:v>0.95</c:v>
              </c:pt>
              <c:pt idx="63">
                <c:v>0.95</c:v>
              </c:pt>
              <c:pt idx="64">
                <c:v>0.95</c:v>
              </c:pt>
              <c:pt idx="65">
                <c:v>0.95</c:v>
              </c:pt>
              <c:pt idx="66">
                <c:v>0.95</c:v>
              </c:pt>
              <c:pt idx="67">
                <c:v>0.95</c:v>
              </c:pt>
              <c:pt idx="68">
                <c:v>0.95</c:v>
              </c:pt>
              <c:pt idx="69">
                <c:v>0.95</c:v>
              </c:pt>
              <c:pt idx="70">
                <c:v>0.95</c:v>
              </c:pt>
            </c:numLit>
          </c:val>
          <c:extLst>
            <c:ext xmlns:c16="http://schemas.microsoft.com/office/drawing/2014/chart" uri="{C3380CC4-5D6E-409C-BE32-E72D297353CC}">
              <c16:uniqueId val="{00000009-1357-4CA8-9E7E-468233491D6B}"/>
            </c:ext>
          </c:extLst>
        </c:ser>
        <c:dLbls>
          <c:showLegendKey val="0"/>
          <c:showVal val="0"/>
          <c:showCatName val="0"/>
          <c:showSerName val="0"/>
          <c:showPercent val="0"/>
          <c:showBubbleSize val="0"/>
        </c:dLbls>
        <c:gapWidth val="0"/>
        <c:overlap val="100"/>
        <c:axId val="616424024"/>
        <c:axId val="616407952"/>
      </c:barChart>
      <c:lineChart>
        <c:grouping val="standard"/>
        <c:varyColors val="0"/>
        <c:ser>
          <c:idx val="0"/>
          <c:order val="0"/>
          <c:tx>
            <c:strRef>
              <c:f>'g1.34'!$I$10</c:f>
              <c:strCache>
                <c:ptCount val="1"/>
                <c:pt idx="0">
                  <c:v>Soybeans</c:v>
                </c:pt>
              </c:strCache>
            </c:strRef>
          </c:tx>
          <c:spPr>
            <a:ln w="19050" cap="rnd">
              <a:solidFill>
                <a:srgbClr val="037BC1"/>
              </a:solidFill>
              <a:prstDash val="solid"/>
              <a:round/>
            </a:ln>
            <a:effectLst/>
          </c:spPr>
          <c:marker>
            <c:symbol val="none"/>
          </c:marker>
          <c:cat>
            <c:numRef>
              <c:f>'g1.34'!$B$13:$B$83</c:f>
              <c:numCache>
                <c:formatCode>General</c:formatCode>
                <c:ptCount val="71"/>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pt idx="57">
                  <c:v>2018</c:v>
                </c:pt>
                <c:pt idx="58">
                  <c:v>2019</c:v>
                </c:pt>
                <c:pt idx="59">
                  <c:v>2020</c:v>
                </c:pt>
                <c:pt idx="60">
                  <c:v>2021</c:v>
                </c:pt>
                <c:pt idx="61">
                  <c:v>2022</c:v>
                </c:pt>
                <c:pt idx="62">
                  <c:v>2023</c:v>
                </c:pt>
                <c:pt idx="63">
                  <c:v>2024</c:v>
                </c:pt>
                <c:pt idx="64">
                  <c:v>2025</c:v>
                </c:pt>
                <c:pt idx="65">
                  <c:v>2026</c:v>
                </c:pt>
                <c:pt idx="66">
                  <c:v>2027</c:v>
                </c:pt>
                <c:pt idx="67">
                  <c:v>2028</c:v>
                </c:pt>
                <c:pt idx="68">
                  <c:v>2029</c:v>
                </c:pt>
                <c:pt idx="69">
                  <c:v>2030</c:v>
                </c:pt>
                <c:pt idx="70">
                  <c:v>2031</c:v>
                </c:pt>
              </c:numCache>
            </c:numRef>
          </c:cat>
          <c:val>
            <c:numRef>
              <c:f>'g1.34'!$I$13:$I$83</c:f>
              <c:numCache>
                <c:formatCode>0.0</c:formatCode>
                <c:ptCount val="71"/>
                <c:pt idx="0">
                  <c:v>253.49449915463546</c:v>
                </c:pt>
                <c:pt idx="1">
                  <c:v>230.31279086813439</c:v>
                </c:pt>
                <c:pt idx="2">
                  <c:v>249.07058901179369</c:v>
                </c:pt>
                <c:pt idx="3">
                  <c:v>246.8485484014827</c:v>
                </c:pt>
                <c:pt idx="4">
                  <c:v>257.09712542120127</c:v>
                </c:pt>
                <c:pt idx="5">
                  <c:v>268.25220482016209</c:v>
                </c:pt>
                <c:pt idx="6">
                  <c:v>238.35692206203967</c:v>
                </c:pt>
                <c:pt idx="7">
                  <c:v>220.83542284717552</c:v>
                </c:pt>
                <c:pt idx="8">
                  <c:v>201.78267769403698</c:v>
                </c:pt>
                <c:pt idx="9">
                  <c:v>208.56345760274101</c:v>
                </c:pt>
                <c:pt idx="10">
                  <c:v>214.89662155345752</c:v>
                </c:pt>
                <c:pt idx="11">
                  <c:v>231.85672950045827</c:v>
                </c:pt>
                <c:pt idx="12">
                  <c:v>453.39700894646688</c:v>
                </c:pt>
                <c:pt idx="13">
                  <c:v>388.51627760559933</c:v>
                </c:pt>
                <c:pt idx="14">
                  <c:v>283.60779541234126</c:v>
                </c:pt>
                <c:pt idx="15">
                  <c:v>280.95765388106508</c:v>
                </c:pt>
                <c:pt idx="16">
                  <c:v>321.12284864614213</c:v>
                </c:pt>
                <c:pt idx="17">
                  <c:v>285.05406060826681</c:v>
                </c:pt>
                <c:pt idx="18">
                  <c:v>284.81034947156866</c:v>
                </c:pt>
                <c:pt idx="19">
                  <c:v>248.56380873988368</c:v>
                </c:pt>
                <c:pt idx="20">
                  <c:v>220.36746994003158</c:v>
                </c:pt>
                <c:pt idx="21">
                  <c:v>175.83219583148997</c:v>
                </c:pt>
                <c:pt idx="22">
                  <c:v>195.60265240985439</c:v>
                </c:pt>
                <c:pt idx="23">
                  <c:v>188.37167197903472</c:v>
                </c:pt>
                <c:pt idx="24">
                  <c:v>144.66393001452838</c:v>
                </c:pt>
                <c:pt idx="25">
                  <c:v>131.77919406896376</c:v>
                </c:pt>
                <c:pt idx="26">
                  <c:v>131.51231079242086</c:v>
                </c:pt>
                <c:pt idx="27">
                  <c:v>177.64799329045198</c:v>
                </c:pt>
                <c:pt idx="28">
                  <c:v>153.93038567977402</c:v>
                </c:pt>
                <c:pt idx="29">
                  <c:v>112.16689388203149</c:v>
                </c:pt>
                <c:pt idx="30">
                  <c:v>106.7000808571191</c:v>
                </c:pt>
                <c:pt idx="31">
                  <c:v>108.16746853801492</c:v>
                </c:pt>
                <c:pt idx="32">
                  <c:v>111.06395069414236</c:v>
                </c:pt>
                <c:pt idx="33">
                  <c:v>104.04881145431992</c:v>
                </c:pt>
                <c:pt idx="34">
                  <c:v>124.92876137807328</c:v>
                </c:pt>
                <c:pt idx="35">
                  <c:v>119.9204211026007</c:v>
                </c:pt>
                <c:pt idx="36">
                  <c:v>102.05858545767619</c:v>
                </c:pt>
                <c:pt idx="37">
                  <c:v>82.094043516885037</c:v>
                </c:pt>
                <c:pt idx="38">
                  <c:v>81.243852202887069</c:v>
                </c:pt>
                <c:pt idx="39">
                  <c:v>76.128532695355688</c:v>
                </c:pt>
                <c:pt idx="40">
                  <c:v>74.234814384435893</c:v>
                </c:pt>
                <c:pt idx="41">
                  <c:v>88.542054952940788</c:v>
                </c:pt>
                <c:pt idx="42">
                  <c:v>115.48269106024077</c:v>
                </c:pt>
                <c:pt idx="43">
                  <c:v>95.636183580174034</c:v>
                </c:pt>
                <c:pt idx="44">
                  <c:v>88.139264390919507</c:v>
                </c:pt>
                <c:pt idx="45">
                  <c:v>109.91135820739544</c:v>
                </c:pt>
                <c:pt idx="46">
                  <c:v>175.41988710694389</c:v>
                </c:pt>
                <c:pt idx="47">
                  <c:v>131.97895885098234</c:v>
                </c:pt>
                <c:pt idx="48">
                  <c:v>133.49145946958839</c:v>
                </c:pt>
                <c:pt idx="49">
                  <c:v>168.84987339790058</c:v>
                </c:pt>
                <c:pt idx="50">
                  <c:v>169.333430484931</c:v>
                </c:pt>
                <c:pt idx="51">
                  <c:v>162.82423912915837</c:v>
                </c:pt>
                <c:pt idx="52">
                  <c:v>151.30565724199397</c:v>
                </c:pt>
                <c:pt idx="53">
                  <c:v>116.17952456798706</c:v>
                </c:pt>
                <c:pt idx="54">
                  <c:v>111.75766816535796</c:v>
                </c:pt>
                <c:pt idx="55">
                  <c:v>112.83880413148989</c:v>
                </c:pt>
                <c:pt idx="56">
                  <c:v>110.69159191290932</c:v>
                </c:pt>
                <c:pt idx="57">
                  <c:v>99.131430976573824</c:v>
                </c:pt>
                <c:pt idx="58" formatCode="0">
                  <c:v>100</c:v>
                </c:pt>
                <c:pt idx="59">
                  <c:v>146.52296484049913</c:v>
                </c:pt>
                <c:pt idx="60">
                  <c:v>147.34095629275745</c:v>
                </c:pt>
                <c:pt idx="61">
                  <c:v>131.89609775778334</c:v>
                </c:pt>
                <c:pt idx="62">
                  <c:v>113.61671310536492</c:v>
                </c:pt>
                <c:pt idx="63">
                  <c:v>105.31571272640214</c:v>
                </c:pt>
                <c:pt idx="64">
                  <c:v>103.81206161309804</c:v>
                </c:pt>
                <c:pt idx="65">
                  <c:v>102.87672193840767</c:v>
                </c:pt>
                <c:pt idx="66">
                  <c:v>102.87833297506816</c:v>
                </c:pt>
                <c:pt idx="67">
                  <c:v>102.99312904128534</c:v>
                </c:pt>
                <c:pt idx="68">
                  <c:v>102.05655535858675</c:v>
                </c:pt>
                <c:pt idx="69">
                  <c:v>101.59194279074362</c:v>
                </c:pt>
                <c:pt idx="70">
                  <c:v>101.76021457488244</c:v>
                </c:pt>
              </c:numCache>
            </c:numRef>
          </c:val>
          <c:smooth val="0"/>
          <c:extLst>
            <c:ext xmlns:c16="http://schemas.microsoft.com/office/drawing/2014/chart" uri="{C3380CC4-5D6E-409C-BE32-E72D297353CC}">
              <c16:uniqueId val="{0000000A-1357-4CA8-9E7E-468233491D6B}"/>
            </c:ext>
          </c:extLst>
        </c:ser>
        <c:ser>
          <c:idx val="14"/>
          <c:order val="1"/>
          <c:tx>
            <c:strRef>
              <c:f>'g1.34'!$K$10</c:f>
              <c:strCache>
                <c:ptCount val="1"/>
                <c:pt idx="0">
                  <c:v>Wheat</c:v>
                </c:pt>
              </c:strCache>
            </c:strRef>
          </c:tx>
          <c:spPr>
            <a:ln w="19050" cap="rnd">
              <a:solidFill>
                <a:schemeClr val="tx1"/>
              </a:solidFill>
              <a:prstDash val="solid"/>
              <a:round/>
            </a:ln>
            <a:effectLst/>
          </c:spPr>
          <c:marker>
            <c:symbol val="none"/>
          </c:marker>
          <c:cat>
            <c:numRef>
              <c:f>'g1.34'!$B$13:$B$83</c:f>
              <c:numCache>
                <c:formatCode>General</c:formatCode>
                <c:ptCount val="71"/>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pt idx="57">
                  <c:v>2018</c:v>
                </c:pt>
                <c:pt idx="58">
                  <c:v>2019</c:v>
                </c:pt>
                <c:pt idx="59">
                  <c:v>2020</c:v>
                </c:pt>
                <c:pt idx="60">
                  <c:v>2021</c:v>
                </c:pt>
                <c:pt idx="61">
                  <c:v>2022</c:v>
                </c:pt>
                <c:pt idx="62">
                  <c:v>2023</c:v>
                </c:pt>
                <c:pt idx="63">
                  <c:v>2024</c:v>
                </c:pt>
                <c:pt idx="64">
                  <c:v>2025</c:v>
                </c:pt>
                <c:pt idx="65">
                  <c:v>2026</c:v>
                </c:pt>
                <c:pt idx="66">
                  <c:v>2027</c:v>
                </c:pt>
                <c:pt idx="67">
                  <c:v>2028</c:v>
                </c:pt>
                <c:pt idx="68">
                  <c:v>2029</c:v>
                </c:pt>
                <c:pt idx="69">
                  <c:v>2030</c:v>
                </c:pt>
                <c:pt idx="70">
                  <c:v>2031</c:v>
                </c:pt>
              </c:numCache>
            </c:numRef>
          </c:cat>
          <c:val>
            <c:numRef>
              <c:f>'g1.34'!$K$13:$K$83</c:f>
              <c:numCache>
                <c:formatCode>0.0</c:formatCode>
                <c:ptCount val="71"/>
                <c:pt idx="0">
                  <c:v>248.4555729868888</c:v>
                </c:pt>
                <c:pt idx="1">
                  <c:v>269.48587920050329</c:v>
                </c:pt>
                <c:pt idx="2">
                  <c:v>266.91120023786272</c:v>
                </c:pt>
                <c:pt idx="3">
                  <c:v>275.90317815920815</c:v>
                </c:pt>
                <c:pt idx="4">
                  <c:v>239.22146853211549</c:v>
                </c:pt>
                <c:pt idx="5">
                  <c:v>245.68359675450299</c:v>
                </c:pt>
                <c:pt idx="6">
                  <c:v>249.7519023428311</c:v>
                </c:pt>
                <c:pt idx="7">
                  <c:v>228.72315495721031</c:v>
                </c:pt>
                <c:pt idx="8">
                  <c:v>202.0475072227749</c:v>
                </c:pt>
                <c:pt idx="9">
                  <c:v>179.09348303951529</c:v>
                </c:pt>
                <c:pt idx="10">
                  <c:v>193.26214790415358</c:v>
                </c:pt>
                <c:pt idx="11">
                  <c:v>211.21375953686709</c:v>
                </c:pt>
                <c:pt idx="12">
                  <c:v>396.55315443623402</c:v>
                </c:pt>
                <c:pt idx="13">
                  <c:v>462.89683634549385</c:v>
                </c:pt>
                <c:pt idx="14">
                  <c:v>351.11300408461244</c:v>
                </c:pt>
                <c:pt idx="15">
                  <c:v>296.6188508025474</c:v>
                </c:pt>
                <c:pt idx="16">
                  <c:v>215.92078558503891</c:v>
                </c:pt>
                <c:pt idx="17">
                  <c:v>248.0143662321598</c:v>
                </c:pt>
                <c:pt idx="18">
                  <c:v>279.24730981159371</c:v>
                </c:pt>
                <c:pt idx="19">
                  <c:v>265.59414660819954</c:v>
                </c:pt>
                <c:pt idx="20">
                  <c:v>244.16126109299449</c:v>
                </c:pt>
                <c:pt idx="21">
                  <c:v>210.81017594674663</c:v>
                </c:pt>
                <c:pt idx="22">
                  <c:v>200.41373279793322</c:v>
                </c:pt>
                <c:pt idx="23">
                  <c:v>185.86775867638977</c:v>
                </c:pt>
                <c:pt idx="24">
                  <c:v>160.12906952396415</c:v>
                </c:pt>
                <c:pt idx="25">
                  <c:v>132.93439108328531</c:v>
                </c:pt>
                <c:pt idx="26">
                  <c:v>125.92060460851661</c:v>
                </c:pt>
                <c:pt idx="27">
                  <c:v>155.41680061032915</c:v>
                </c:pt>
                <c:pt idx="28">
                  <c:v>173.09295807688966</c:v>
                </c:pt>
                <c:pt idx="29">
                  <c:v>82.597104996179979</c:v>
                </c:pt>
                <c:pt idx="30">
                  <c:v>91.789656464442956</c:v>
                </c:pt>
                <c:pt idx="31">
                  <c:v>92.940805540384403</c:v>
                </c:pt>
                <c:pt idx="32">
                  <c:v>84.510235954083186</c:v>
                </c:pt>
                <c:pt idx="33">
                  <c:v>96.492116992751917</c:v>
                </c:pt>
                <c:pt idx="34">
                  <c:v>145.7529028504737</c:v>
                </c:pt>
                <c:pt idx="35">
                  <c:v>127.95317299174731</c:v>
                </c:pt>
                <c:pt idx="36">
                  <c:v>97.512901872271456</c:v>
                </c:pt>
                <c:pt idx="37">
                  <c:v>80.097639465063082</c:v>
                </c:pt>
                <c:pt idx="38">
                  <c:v>71.838033282076921</c:v>
                </c:pt>
                <c:pt idx="39">
                  <c:v>82.377637671736082</c:v>
                </c:pt>
                <c:pt idx="40">
                  <c:v>79.675588474289697</c:v>
                </c:pt>
                <c:pt idx="41">
                  <c:v>100.27635766664859</c:v>
                </c:pt>
                <c:pt idx="42">
                  <c:v>95.576647309185049</c:v>
                </c:pt>
                <c:pt idx="43">
                  <c:v>92.701714484851124</c:v>
                </c:pt>
                <c:pt idx="44">
                  <c:v>98.789042952793864</c:v>
                </c:pt>
                <c:pt idx="45">
                  <c:v>117.72355902973837</c:v>
                </c:pt>
                <c:pt idx="46">
                  <c:v>191.40530785721367</c:v>
                </c:pt>
                <c:pt idx="47">
                  <c:v>149.71065780402668</c:v>
                </c:pt>
                <c:pt idx="48">
                  <c:v>115.87054250381242</c:v>
                </c:pt>
                <c:pt idx="49">
                  <c:v>159.05171012774355</c:v>
                </c:pt>
                <c:pt idx="50">
                  <c:v>157.68500772921018</c:v>
                </c:pt>
                <c:pt idx="51">
                  <c:v>174.87670396043745</c:v>
                </c:pt>
                <c:pt idx="52">
                  <c:v>158.96147574675959</c:v>
                </c:pt>
                <c:pt idx="53">
                  <c:v>133.18260068721125</c:v>
                </c:pt>
                <c:pt idx="54">
                  <c:v>104.17130393954146</c:v>
                </c:pt>
                <c:pt idx="55">
                  <c:v>93.308973189680728</c:v>
                </c:pt>
                <c:pt idx="56">
                  <c:v>107.63046173468625</c:v>
                </c:pt>
                <c:pt idx="57">
                  <c:v>107.58485635525246</c:v>
                </c:pt>
                <c:pt idx="58" formatCode="0">
                  <c:v>100</c:v>
                </c:pt>
                <c:pt idx="59">
                  <c:v>117.48742298605023</c:v>
                </c:pt>
                <c:pt idx="60">
                  <c:v>161.93700805670719</c:v>
                </c:pt>
                <c:pt idx="61">
                  <c:v>139.71672026344751</c:v>
                </c:pt>
                <c:pt idx="62">
                  <c:v>111.4812625335978</c:v>
                </c:pt>
                <c:pt idx="63">
                  <c:v>99.721833938751274</c:v>
                </c:pt>
                <c:pt idx="64">
                  <c:v>96.345723267344823</c:v>
                </c:pt>
                <c:pt idx="65">
                  <c:v>94.241422057989084</c:v>
                </c:pt>
                <c:pt idx="66">
                  <c:v>93.865732649137072</c:v>
                </c:pt>
                <c:pt idx="67">
                  <c:v>92.989255315334944</c:v>
                </c:pt>
                <c:pt idx="68">
                  <c:v>92.084091872028651</c:v>
                </c:pt>
                <c:pt idx="69">
                  <c:v>91.329745731334484</c:v>
                </c:pt>
                <c:pt idx="70">
                  <c:v>90.478886375157074</c:v>
                </c:pt>
              </c:numCache>
            </c:numRef>
          </c:val>
          <c:smooth val="0"/>
          <c:extLst>
            <c:ext xmlns:c16="http://schemas.microsoft.com/office/drawing/2014/chart" uri="{C3380CC4-5D6E-409C-BE32-E72D297353CC}">
              <c16:uniqueId val="{0000000B-1357-4CA8-9E7E-468233491D6B}"/>
            </c:ext>
          </c:extLst>
        </c:ser>
        <c:ser>
          <c:idx val="1"/>
          <c:order val="2"/>
          <c:tx>
            <c:strRef>
              <c:f>'g1.34'!$J$10</c:f>
              <c:strCache>
                <c:ptCount val="1"/>
                <c:pt idx="0">
                  <c:v>Maize</c:v>
                </c:pt>
              </c:strCache>
            </c:strRef>
          </c:tx>
          <c:spPr>
            <a:ln w="19050" cap="rnd">
              <a:solidFill>
                <a:schemeClr val="bg1">
                  <a:lumMod val="50000"/>
                </a:schemeClr>
              </a:solidFill>
              <a:prstDash val="solid"/>
              <a:round/>
            </a:ln>
            <a:effectLst/>
          </c:spPr>
          <c:marker>
            <c:symbol val="none"/>
          </c:marker>
          <c:cat>
            <c:numRef>
              <c:f>'g1.34'!$B$13:$B$83</c:f>
              <c:numCache>
                <c:formatCode>General</c:formatCode>
                <c:ptCount val="71"/>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pt idx="57">
                  <c:v>2018</c:v>
                </c:pt>
                <c:pt idx="58">
                  <c:v>2019</c:v>
                </c:pt>
                <c:pt idx="59">
                  <c:v>2020</c:v>
                </c:pt>
                <c:pt idx="60">
                  <c:v>2021</c:v>
                </c:pt>
                <c:pt idx="61">
                  <c:v>2022</c:v>
                </c:pt>
                <c:pt idx="62">
                  <c:v>2023</c:v>
                </c:pt>
                <c:pt idx="63">
                  <c:v>2024</c:v>
                </c:pt>
                <c:pt idx="64">
                  <c:v>2025</c:v>
                </c:pt>
                <c:pt idx="65">
                  <c:v>2026</c:v>
                </c:pt>
                <c:pt idx="66">
                  <c:v>2027</c:v>
                </c:pt>
                <c:pt idx="67">
                  <c:v>2028</c:v>
                </c:pt>
                <c:pt idx="68">
                  <c:v>2029</c:v>
                </c:pt>
                <c:pt idx="69">
                  <c:v>2030</c:v>
                </c:pt>
                <c:pt idx="70">
                  <c:v>2031</c:v>
                </c:pt>
              </c:numCache>
            </c:numRef>
          </c:cat>
          <c:val>
            <c:numRef>
              <c:f>'g1.34'!$J$13:$J$83</c:f>
              <c:numCache>
                <c:formatCode>0.0</c:formatCode>
                <c:ptCount val="71"/>
                <c:pt idx="0">
                  <c:v>226.0470160633883</c:v>
                </c:pt>
                <c:pt idx="1">
                  <c:v>241.75880970001225</c:v>
                </c:pt>
                <c:pt idx="2">
                  <c:v>263.90620113925007</c:v>
                </c:pt>
                <c:pt idx="3">
                  <c:v>264.76138512168848</c:v>
                </c:pt>
                <c:pt idx="4">
                  <c:v>265.63105621914656</c:v>
                </c:pt>
                <c:pt idx="5">
                  <c:v>269.9151480437003</c:v>
                </c:pt>
                <c:pt idx="6">
                  <c:v>244.01718038482133</c:v>
                </c:pt>
                <c:pt idx="7">
                  <c:v>207.38562826785395</c:v>
                </c:pt>
                <c:pt idx="8">
                  <c:v>214.26273070840426</c:v>
                </c:pt>
                <c:pt idx="9">
                  <c:v>226.14946973828904</c:v>
                </c:pt>
                <c:pt idx="10">
                  <c:v>216.81302196993096</c:v>
                </c:pt>
                <c:pt idx="11">
                  <c:v>200.28810391758407</c:v>
                </c:pt>
                <c:pt idx="12">
                  <c:v>330.27330140948152</c:v>
                </c:pt>
                <c:pt idx="13">
                  <c:v>399.33982376573323</c:v>
                </c:pt>
                <c:pt idx="14">
                  <c:v>334.47755839879142</c:v>
                </c:pt>
                <c:pt idx="15">
                  <c:v>296.98354158900844</c:v>
                </c:pt>
                <c:pt idx="16">
                  <c:v>236.96877290925832</c:v>
                </c:pt>
                <c:pt idx="17">
                  <c:v>232.45380316438548</c:v>
                </c:pt>
                <c:pt idx="18">
                  <c:v>239.25132693435017</c:v>
                </c:pt>
                <c:pt idx="19">
                  <c:v>227.94147566684288</c:v>
                </c:pt>
                <c:pt idx="20">
                  <c:v>216.91839705060283</c:v>
                </c:pt>
                <c:pt idx="21">
                  <c:v>170.370701093561</c:v>
                </c:pt>
                <c:pt idx="22">
                  <c:v>205.07862425794866</c:v>
                </c:pt>
                <c:pt idx="23">
                  <c:v>196.86725396268668</c:v>
                </c:pt>
                <c:pt idx="24">
                  <c:v>156.93926546231381</c:v>
                </c:pt>
                <c:pt idx="25">
                  <c:v>120.18171781773772</c:v>
                </c:pt>
                <c:pt idx="26">
                  <c:v>100.08956761211938</c:v>
                </c:pt>
                <c:pt idx="27">
                  <c:v>135.65630635141684</c:v>
                </c:pt>
                <c:pt idx="28">
                  <c:v>135.31422610380773</c:v>
                </c:pt>
                <c:pt idx="29">
                  <c:v>117.13761603934199</c:v>
                </c:pt>
                <c:pt idx="30">
                  <c:v>116.2766705205065</c:v>
                </c:pt>
                <c:pt idx="31">
                  <c:v>102.06855783964714</c:v>
                </c:pt>
                <c:pt idx="32">
                  <c:v>115.51133139937303</c:v>
                </c:pt>
                <c:pt idx="33">
                  <c:v>110.31922481715175</c:v>
                </c:pt>
                <c:pt idx="34">
                  <c:v>167.13260791108945</c:v>
                </c:pt>
                <c:pt idx="35">
                  <c:v>117.17880414743634</c:v>
                </c:pt>
                <c:pt idx="36">
                  <c:v>104.12408269256979</c:v>
                </c:pt>
                <c:pt idx="37">
                  <c:v>87.349991051127688</c:v>
                </c:pt>
                <c:pt idx="38">
                  <c:v>81.623940682032483</c:v>
                </c:pt>
                <c:pt idx="39">
                  <c:v>80.768957028318169</c:v>
                </c:pt>
                <c:pt idx="40">
                  <c:v>82.229893865977346</c:v>
                </c:pt>
                <c:pt idx="41">
                  <c:v>92.992443803131891</c:v>
                </c:pt>
                <c:pt idx="42">
                  <c:v>99.474215726796132</c:v>
                </c:pt>
                <c:pt idx="43">
                  <c:v>81.127920788250506</c:v>
                </c:pt>
                <c:pt idx="44">
                  <c:v>85.466642501849975</c:v>
                </c:pt>
                <c:pt idx="45">
                  <c:v>121.80862644963078</c:v>
                </c:pt>
                <c:pt idx="46">
                  <c:v>166.34451707765737</c:v>
                </c:pt>
                <c:pt idx="47">
                  <c:v>129.93385356745472</c:v>
                </c:pt>
                <c:pt idx="48">
                  <c:v>120.97694882098253</c:v>
                </c:pt>
                <c:pt idx="49">
                  <c:v>202.88624596234132</c:v>
                </c:pt>
                <c:pt idx="50">
                  <c:v>205.88273692139802</c:v>
                </c:pt>
                <c:pt idx="51">
                  <c:v>212.37209510167071</c:v>
                </c:pt>
                <c:pt idx="52">
                  <c:v>141.5141726139407</c:v>
                </c:pt>
                <c:pt idx="53">
                  <c:v>117.3332445393541</c:v>
                </c:pt>
                <c:pt idx="54">
                  <c:v>111.39445920336095</c:v>
                </c:pt>
                <c:pt idx="55">
                  <c:v>104.28659567681362</c:v>
                </c:pt>
                <c:pt idx="56">
                  <c:v>105.41101851440993</c:v>
                </c:pt>
                <c:pt idx="57">
                  <c:v>108.44384380965914</c:v>
                </c:pt>
                <c:pt idx="58" formatCode="0">
                  <c:v>100</c:v>
                </c:pt>
                <c:pt idx="59">
                  <c:v>146.81329909782701</c:v>
                </c:pt>
                <c:pt idx="60">
                  <c:v>163.08446503073381</c:v>
                </c:pt>
                <c:pt idx="61">
                  <c:v>151.28292611963141</c:v>
                </c:pt>
                <c:pt idx="62">
                  <c:v>119.50135129253093</c:v>
                </c:pt>
                <c:pt idx="63">
                  <c:v>106.96927698153034</c:v>
                </c:pt>
                <c:pt idx="64">
                  <c:v>102.78144417543152</c:v>
                </c:pt>
                <c:pt idx="65">
                  <c:v>100.67884679806632</c:v>
                </c:pt>
                <c:pt idx="66">
                  <c:v>100.7310575206678</c:v>
                </c:pt>
                <c:pt idx="67">
                  <c:v>99.66588801743471</c:v>
                </c:pt>
                <c:pt idx="68">
                  <c:v>98.40947723613418</c:v>
                </c:pt>
                <c:pt idx="69">
                  <c:v>97.254938692284384</c:v>
                </c:pt>
                <c:pt idx="70">
                  <c:v>96.090197211821803</c:v>
                </c:pt>
              </c:numCache>
            </c:numRef>
          </c:val>
          <c:smooth val="0"/>
          <c:extLst>
            <c:ext xmlns:c16="http://schemas.microsoft.com/office/drawing/2014/chart" uri="{C3380CC4-5D6E-409C-BE32-E72D297353CC}">
              <c16:uniqueId val="{0000000C-1357-4CA8-9E7E-468233491D6B}"/>
            </c:ext>
          </c:extLst>
        </c:ser>
        <c:ser>
          <c:idx val="3"/>
          <c:order val="3"/>
          <c:tx>
            <c:strRef>
              <c:f>'g1.34'!$L$10</c:f>
              <c:strCache>
                <c:ptCount val="1"/>
                <c:pt idx="0">
                  <c:v>Beef</c:v>
                </c:pt>
              </c:strCache>
            </c:strRef>
          </c:tx>
          <c:spPr>
            <a:ln w="19050" cap="rnd">
              <a:solidFill>
                <a:srgbClr val="8CC841"/>
              </a:solidFill>
              <a:prstDash val="solid"/>
              <a:round/>
            </a:ln>
            <a:effectLst/>
          </c:spPr>
          <c:marker>
            <c:symbol val="none"/>
          </c:marker>
          <c:cat>
            <c:numRef>
              <c:f>'g1.34'!$B$13:$B$83</c:f>
              <c:numCache>
                <c:formatCode>General</c:formatCode>
                <c:ptCount val="71"/>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pt idx="57">
                  <c:v>2018</c:v>
                </c:pt>
                <c:pt idx="58">
                  <c:v>2019</c:v>
                </c:pt>
                <c:pt idx="59">
                  <c:v>2020</c:v>
                </c:pt>
                <c:pt idx="60">
                  <c:v>2021</c:v>
                </c:pt>
                <c:pt idx="61">
                  <c:v>2022</c:v>
                </c:pt>
                <c:pt idx="62">
                  <c:v>2023</c:v>
                </c:pt>
                <c:pt idx="63">
                  <c:v>2024</c:v>
                </c:pt>
                <c:pt idx="64">
                  <c:v>2025</c:v>
                </c:pt>
                <c:pt idx="65">
                  <c:v>2026</c:v>
                </c:pt>
                <c:pt idx="66">
                  <c:v>2027</c:v>
                </c:pt>
                <c:pt idx="67">
                  <c:v>2028</c:v>
                </c:pt>
                <c:pt idx="68">
                  <c:v>2029</c:v>
                </c:pt>
                <c:pt idx="69">
                  <c:v>2030</c:v>
                </c:pt>
                <c:pt idx="70">
                  <c:v>2031</c:v>
                </c:pt>
              </c:numCache>
            </c:numRef>
          </c:cat>
          <c:val>
            <c:numRef>
              <c:f>'g1.34'!$L$13:$L$83</c:f>
              <c:numCache>
                <c:formatCode>0.0</c:formatCode>
                <c:ptCount val="71"/>
                <c:pt idx="0">
                  <c:v>122.50110845685995</c:v>
                </c:pt>
                <c:pt idx="1">
                  <c:v>126.78404952746043</c:v>
                </c:pt>
                <c:pt idx="2">
                  <c:v>116.79485966289927</c:v>
                </c:pt>
                <c:pt idx="3">
                  <c:v>145.56007442879769</c:v>
                </c:pt>
                <c:pt idx="4">
                  <c:v>150.2168354155703</c:v>
                </c:pt>
                <c:pt idx="5">
                  <c:v>169.11530901751831</c:v>
                </c:pt>
                <c:pt idx="6">
                  <c:v>167.62529807151529</c:v>
                </c:pt>
                <c:pt idx="7">
                  <c:v>167.4766395510317</c:v>
                </c:pt>
                <c:pt idx="8">
                  <c:v>178.90973712119086</c:v>
                </c:pt>
                <c:pt idx="9">
                  <c:v>180.4641469341264</c:v>
                </c:pt>
                <c:pt idx="10">
                  <c:v>178.52746201151601</c:v>
                </c:pt>
                <c:pt idx="11">
                  <c:v>190.05547385811371</c:v>
                </c:pt>
                <c:pt idx="12">
                  <c:v>242.8720365438318</c:v>
                </c:pt>
                <c:pt idx="13">
                  <c:v>173.28557381927169</c:v>
                </c:pt>
                <c:pt idx="14">
                  <c:v>132.23766131357766</c:v>
                </c:pt>
                <c:pt idx="15">
                  <c:v>149.31075141245108</c:v>
                </c:pt>
                <c:pt idx="16">
                  <c:v>133.5899953910554</c:v>
                </c:pt>
                <c:pt idx="17">
                  <c:v>175.73439699976853</c:v>
                </c:pt>
                <c:pt idx="18">
                  <c:v>213.6771498743706</c:v>
                </c:pt>
                <c:pt idx="19">
                  <c:v>180.00654418286464</c:v>
                </c:pt>
                <c:pt idx="20">
                  <c:v>146.33530384780869</c:v>
                </c:pt>
                <c:pt idx="21">
                  <c:v>132.99136060745181</c:v>
                </c:pt>
                <c:pt idx="22">
                  <c:v>131.55974232102338</c:v>
                </c:pt>
                <c:pt idx="23">
                  <c:v>117.55505660161975</c:v>
                </c:pt>
                <c:pt idx="24">
                  <c:v>107.56631126397993</c:v>
                </c:pt>
                <c:pt idx="25">
                  <c:v>102.49099335593554</c:v>
                </c:pt>
                <c:pt idx="26">
                  <c:v>112.71259986619849</c:v>
                </c:pt>
                <c:pt idx="27">
                  <c:v>114.30585759333276</c:v>
                </c:pt>
                <c:pt idx="28">
                  <c:v>111.2248149421565</c:v>
                </c:pt>
                <c:pt idx="29">
                  <c:v>118.72471016899094</c:v>
                </c:pt>
                <c:pt idx="30">
                  <c:v>108.48212006434544</c:v>
                </c:pt>
                <c:pt idx="31">
                  <c:v>107.69431921371077</c:v>
                </c:pt>
                <c:pt idx="32">
                  <c:v>106.61084617459346</c:v>
                </c:pt>
                <c:pt idx="33">
                  <c:v>94.102222449502776</c:v>
                </c:pt>
                <c:pt idx="34">
                  <c:v>88.688421407622982</c:v>
                </c:pt>
                <c:pt idx="35">
                  <c:v>85.542277401506439</c:v>
                </c:pt>
                <c:pt idx="36">
                  <c:v>85.720752768012858</c:v>
                </c:pt>
                <c:pt idx="37">
                  <c:v>78.580462107340026</c:v>
                </c:pt>
                <c:pt idx="38">
                  <c:v>82.630842159435389</c:v>
                </c:pt>
                <c:pt idx="39">
                  <c:v>85.840993621700918</c:v>
                </c:pt>
                <c:pt idx="40">
                  <c:v>87.637908336502264</c:v>
                </c:pt>
                <c:pt idx="41">
                  <c:v>79.563817718925279</c:v>
                </c:pt>
                <c:pt idx="42">
                  <c:v>98.565649333610196</c:v>
                </c:pt>
                <c:pt idx="43">
                  <c:v>96.051402480300368</c:v>
                </c:pt>
                <c:pt idx="44">
                  <c:v>95.912304007239186</c:v>
                </c:pt>
                <c:pt idx="45">
                  <c:v>91.05055589359894</c:v>
                </c:pt>
                <c:pt idx="46">
                  <c:v>95.306515054528248</c:v>
                </c:pt>
                <c:pt idx="47">
                  <c:v>93.972999854980117</c:v>
                </c:pt>
                <c:pt idx="48">
                  <c:v>83.672091006874609</c:v>
                </c:pt>
                <c:pt idx="49">
                  <c:v>95.377123526030459</c:v>
                </c:pt>
                <c:pt idx="50">
                  <c:v>112.39139044199884</c:v>
                </c:pt>
                <c:pt idx="51">
                  <c:v>118.14566752162372</c:v>
                </c:pt>
                <c:pt idx="52">
                  <c:v>118.97613831162197</c:v>
                </c:pt>
                <c:pt idx="53">
                  <c:v>143.39033030641696</c:v>
                </c:pt>
                <c:pt idx="54">
                  <c:v>136.05448677374096</c:v>
                </c:pt>
                <c:pt idx="55">
                  <c:v>109.91349452727626</c:v>
                </c:pt>
                <c:pt idx="56">
                  <c:v>108.45534496608786</c:v>
                </c:pt>
                <c:pt idx="57">
                  <c:v>102.08727654208801</c:v>
                </c:pt>
                <c:pt idx="58" formatCode="0">
                  <c:v>100</c:v>
                </c:pt>
                <c:pt idx="59">
                  <c:v>91.815729518816113</c:v>
                </c:pt>
                <c:pt idx="60">
                  <c:v>99.593829208260672</c:v>
                </c:pt>
                <c:pt idx="61">
                  <c:v>106.57668928255231</c:v>
                </c:pt>
                <c:pt idx="62">
                  <c:v>99.223622701531937</c:v>
                </c:pt>
                <c:pt idx="63">
                  <c:v>93.556583777635225</c:v>
                </c:pt>
                <c:pt idx="64">
                  <c:v>89.992598197333649</c:v>
                </c:pt>
                <c:pt idx="65">
                  <c:v>89.043595710846034</c:v>
                </c:pt>
                <c:pt idx="66">
                  <c:v>88.106888336842644</c:v>
                </c:pt>
                <c:pt idx="67">
                  <c:v>86.894440652220851</c:v>
                </c:pt>
                <c:pt idx="68">
                  <c:v>85.934982143501486</c:v>
                </c:pt>
                <c:pt idx="69">
                  <c:v>84.982765149971868</c:v>
                </c:pt>
                <c:pt idx="70">
                  <c:v>83.974151928213587</c:v>
                </c:pt>
              </c:numCache>
            </c:numRef>
          </c:val>
          <c:smooth val="0"/>
          <c:extLst>
            <c:ext xmlns:c16="http://schemas.microsoft.com/office/drawing/2014/chart" uri="{C3380CC4-5D6E-409C-BE32-E72D297353CC}">
              <c16:uniqueId val="{0000000D-1357-4CA8-9E7E-468233491D6B}"/>
            </c:ext>
          </c:extLst>
        </c:ser>
        <c:ser>
          <c:idx val="4"/>
          <c:order val="4"/>
          <c:tx>
            <c:strRef>
              <c:f>'g1.34'!$M$10</c:f>
              <c:strCache>
                <c:ptCount val="1"/>
                <c:pt idx="0">
                  <c:v>Pork</c:v>
                </c:pt>
              </c:strCache>
            </c:strRef>
          </c:tx>
          <c:spPr>
            <a:ln w="19050" cap="rnd">
              <a:solidFill>
                <a:srgbClr val="F47920"/>
              </a:solidFill>
              <a:prstDash val="solid"/>
              <a:round/>
            </a:ln>
            <a:effectLst/>
          </c:spPr>
          <c:marker>
            <c:symbol val="none"/>
          </c:marker>
          <c:cat>
            <c:numRef>
              <c:f>'g1.34'!$B$13:$B$83</c:f>
              <c:numCache>
                <c:formatCode>General</c:formatCode>
                <c:ptCount val="71"/>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pt idx="57">
                  <c:v>2018</c:v>
                </c:pt>
                <c:pt idx="58">
                  <c:v>2019</c:v>
                </c:pt>
                <c:pt idx="59">
                  <c:v>2020</c:v>
                </c:pt>
                <c:pt idx="60">
                  <c:v>2021</c:v>
                </c:pt>
                <c:pt idx="61">
                  <c:v>2022</c:v>
                </c:pt>
                <c:pt idx="62">
                  <c:v>2023</c:v>
                </c:pt>
                <c:pt idx="63">
                  <c:v>2024</c:v>
                </c:pt>
                <c:pt idx="64">
                  <c:v>2025</c:v>
                </c:pt>
                <c:pt idx="65">
                  <c:v>2026</c:v>
                </c:pt>
                <c:pt idx="66">
                  <c:v>2027</c:v>
                </c:pt>
                <c:pt idx="67">
                  <c:v>2028</c:v>
                </c:pt>
                <c:pt idx="68">
                  <c:v>2029</c:v>
                </c:pt>
                <c:pt idx="69">
                  <c:v>2030</c:v>
                </c:pt>
                <c:pt idx="70">
                  <c:v>2031</c:v>
                </c:pt>
              </c:numCache>
            </c:numRef>
          </c:cat>
          <c:val>
            <c:numRef>
              <c:f>'g1.34'!$M$13:$M$83</c:f>
              <c:numCache>
                <c:formatCode>0.0</c:formatCode>
                <c:ptCount val="71"/>
                <c:pt idx="0">
                  <c:v>274.50394108194297</c:v>
                </c:pt>
                <c:pt idx="1">
                  <c:v>266.48189803697721</c:v>
                </c:pt>
                <c:pt idx="2">
                  <c:v>241.6529090314516</c:v>
                </c:pt>
                <c:pt idx="3">
                  <c:v>235.41200024048825</c:v>
                </c:pt>
                <c:pt idx="4">
                  <c:v>324.842639557251</c:v>
                </c:pt>
                <c:pt idx="5">
                  <c:v>348.78434156585763</c:v>
                </c:pt>
                <c:pt idx="6">
                  <c:v>280.88052241207515</c:v>
                </c:pt>
                <c:pt idx="7">
                  <c:v>264.39170348501921</c:v>
                </c:pt>
                <c:pt idx="8">
                  <c:v>307.91109302757258</c:v>
                </c:pt>
                <c:pt idx="9">
                  <c:v>278.84776764407786</c:v>
                </c:pt>
                <c:pt idx="10">
                  <c:v>217.94529428647107</c:v>
                </c:pt>
                <c:pt idx="11">
                  <c:v>306.15604630580503</c:v>
                </c:pt>
                <c:pt idx="12">
                  <c:v>435.84070305132127</c:v>
                </c:pt>
                <c:pt idx="13">
                  <c:v>343.09440742735308</c:v>
                </c:pt>
                <c:pt idx="14">
                  <c:v>434.36563196564578</c:v>
                </c:pt>
                <c:pt idx="15">
                  <c:v>372.71638594708338</c:v>
                </c:pt>
                <c:pt idx="16">
                  <c:v>325.56607095613845</c:v>
                </c:pt>
                <c:pt idx="17">
                  <c:v>355.61076547473618</c:v>
                </c:pt>
                <c:pt idx="18">
                  <c:v>281.77574912016257</c:v>
                </c:pt>
                <c:pt idx="19">
                  <c:v>231.5860738740831</c:v>
                </c:pt>
                <c:pt idx="20">
                  <c:v>235.07413579429445</c:v>
                </c:pt>
                <c:pt idx="21">
                  <c:v>275.32859008536133</c:v>
                </c:pt>
                <c:pt idx="22">
                  <c:v>228.96355274346689</c:v>
                </c:pt>
                <c:pt idx="23">
                  <c:v>225.75934077972494</c:v>
                </c:pt>
                <c:pt idx="24">
                  <c:v>201.17880690835355</c:v>
                </c:pt>
                <c:pt idx="25">
                  <c:v>225.14478665679511</c:v>
                </c:pt>
                <c:pt idx="26">
                  <c:v>220.24721248435259</c:v>
                </c:pt>
                <c:pt idx="27">
                  <c:v>177.30273841238142</c:v>
                </c:pt>
                <c:pt idx="28">
                  <c:v>171.71081150999842</c:v>
                </c:pt>
                <c:pt idx="29">
                  <c:v>203.60244797243112</c:v>
                </c:pt>
                <c:pt idx="30">
                  <c:v>176.89922114757073</c:v>
                </c:pt>
                <c:pt idx="31">
                  <c:v>149.77601899934106</c:v>
                </c:pt>
                <c:pt idx="32">
                  <c:v>156.74641352070759</c:v>
                </c:pt>
                <c:pt idx="33">
                  <c:v>133.261810743788</c:v>
                </c:pt>
                <c:pt idx="34">
                  <c:v>139.98088091379964</c:v>
                </c:pt>
                <c:pt idx="35">
                  <c:v>181.01180701503691</c:v>
                </c:pt>
                <c:pt idx="36">
                  <c:v>170.92380766476933</c:v>
                </c:pt>
                <c:pt idx="37">
                  <c:v>108.07411066220057</c:v>
                </c:pt>
                <c:pt idx="38">
                  <c:v>104.36226986416899</c:v>
                </c:pt>
                <c:pt idx="39">
                  <c:v>134.16598314243262</c:v>
                </c:pt>
                <c:pt idx="40">
                  <c:v>134.46809883394158</c:v>
                </c:pt>
                <c:pt idx="41">
                  <c:v>100.9292905683526</c:v>
                </c:pt>
                <c:pt idx="42">
                  <c:v>111.81540080277834</c:v>
                </c:pt>
                <c:pt idx="43">
                  <c:v>144.92391193667689</c:v>
                </c:pt>
                <c:pt idx="44">
                  <c:v>133.85814167730149</c:v>
                </c:pt>
                <c:pt idx="45">
                  <c:v>122.68864027117685</c:v>
                </c:pt>
                <c:pt idx="46">
                  <c:v>119.037628995673</c:v>
                </c:pt>
                <c:pt idx="47">
                  <c:v>118.64214004477793</c:v>
                </c:pt>
                <c:pt idx="48">
                  <c:v>101.63225330235572</c:v>
                </c:pt>
                <c:pt idx="49">
                  <c:v>134.08627778453607</c:v>
                </c:pt>
                <c:pt idx="50">
                  <c:v>157.71914809907901</c:v>
                </c:pt>
                <c:pt idx="51">
                  <c:v>142.57495904447507</c:v>
                </c:pt>
                <c:pt idx="52">
                  <c:v>147.41747335148273</c:v>
                </c:pt>
                <c:pt idx="53">
                  <c:v>171.77853225575535</c:v>
                </c:pt>
                <c:pt idx="54">
                  <c:v>112.36308991332125</c:v>
                </c:pt>
                <c:pt idx="55">
                  <c:v>102.23398328245091</c:v>
                </c:pt>
                <c:pt idx="56">
                  <c:v>109.71951783130332</c:v>
                </c:pt>
                <c:pt idx="57">
                  <c:v>97.500662573106538</c:v>
                </c:pt>
                <c:pt idx="58" formatCode="0">
                  <c:v>100</c:v>
                </c:pt>
                <c:pt idx="59">
                  <c:v>88.979764650795829</c:v>
                </c:pt>
                <c:pt idx="60">
                  <c:v>133.34068522687448</c:v>
                </c:pt>
                <c:pt idx="61">
                  <c:v>136.18807107781646</c:v>
                </c:pt>
                <c:pt idx="62">
                  <c:v>106.80879769732388</c:v>
                </c:pt>
                <c:pt idx="63">
                  <c:v>99.303089879482627</c:v>
                </c:pt>
                <c:pt idx="64">
                  <c:v>92.30566719273456</c:v>
                </c:pt>
                <c:pt idx="65">
                  <c:v>91.875035822314459</c:v>
                </c:pt>
                <c:pt idx="66">
                  <c:v>91.262402487087797</c:v>
                </c:pt>
                <c:pt idx="67">
                  <c:v>89.784511469271933</c:v>
                </c:pt>
                <c:pt idx="68">
                  <c:v>88.327917052789346</c:v>
                </c:pt>
                <c:pt idx="69">
                  <c:v>86.45333907791111</c:v>
                </c:pt>
                <c:pt idx="70">
                  <c:v>84.39852047205224</c:v>
                </c:pt>
              </c:numCache>
            </c:numRef>
          </c:val>
          <c:smooth val="0"/>
          <c:extLst>
            <c:ext xmlns:c16="http://schemas.microsoft.com/office/drawing/2014/chart" uri="{C3380CC4-5D6E-409C-BE32-E72D297353CC}">
              <c16:uniqueId val="{0000000E-1357-4CA8-9E7E-468233491D6B}"/>
            </c:ext>
          </c:extLst>
        </c:ser>
        <c:dLbls>
          <c:showLegendKey val="0"/>
          <c:showVal val="0"/>
          <c:showCatName val="0"/>
          <c:showSerName val="0"/>
          <c:showPercent val="0"/>
          <c:showBubbleSize val="0"/>
        </c:dLbls>
        <c:marker val="1"/>
        <c:smooth val="0"/>
        <c:axId val="620274808"/>
        <c:axId val="620278088"/>
      </c:lineChart>
      <c:catAx>
        <c:axId val="620274808"/>
        <c:scaling>
          <c:orientation val="minMax"/>
        </c:scaling>
        <c:delete val="0"/>
        <c:axPos val="b"/>
        <c:majorGridlines>
          <c:spPr>
            <a:ln w="9525" cap="flat" cmpd="sng" algn="ctr">
              <a:solidFill>
                <a:schemeClr val="bg1"/>
              </a:solidFill>
              <a:prstDash val="solid"/>
              <a:round/>
            </a:ln>
            <a:effectLst/>
          </c:spPr>
        </c:majorGridlines>
        <c:numFmt formatCode="General" sourceLinked="1"/>
        <c:majorTickMark val="in"/>
        <c:minorTickMark val="none"/>
        <c:tickLblPos val="low"/>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0" spcFirstLastPara="1" vertOverflow="ellipsis" wrap="square" anchor="ctr" anchorCtr="1"/>
          <a:lstStyle/>
          <a:p>
            <a:pPr>
              <a:defRPr sz="13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20278088"/>
        <c:crosses val="autoZero"/>
        <c:auto val="1"/>
        <c:lblAlgn val="ctr"/>
        <c:lblOffset val="0"/>
        <c:tickLblSkip val="5"/>
        <c:tickMarkSkip val="5"/>
        <c:noMultiLvlLbl val="0"/>
      </c:catAx>
      <c:valAx>
        <c:axId val="620278088"/>
        <c:scaling>
          <c:orientation val="minMax"/>
          <c:max val="500"/>
          <c:min val="0"/>
        </c:scaling>
        <c:delete val="0"/>
        <c:axPos val="l"/>
        <c:majorGridlines>
          <c:spPr>
            <a:ln w="9525" cap="flat" cmpd="sng" algn="ctr">
              <a:solidFill>
                <a:srgbClr val="FFFFFF"/>
              </a:solidFill>
              <a:prstDash val="solid"/>
              <a:round/>
            </a:ln>
            <a:effectLst/>
          </c:spPr>
        </c:majorGridlines>
        <c:title>
          <c:tx>
            <c:rich>
              <a:bodyPr rot="0" spcFirstLastPara="1" vertOverflow="ellipsis" wrap="square" anchor="ctr" anchorCtr="1"/>
              <a:lstStyle/>
              <a:p>
                <a:pPr>
                  <a:defRPr sz="1300" b="1" i="0" u="none" strike="noStrike" kern="1200" baseline="0">
                    <a:solidFill>
                      <a:schemeClr val="tx1"/>
                    </a:solidFill>
                    <a:latin typeface="Arial" panose="020B0604020202020204" pitchFamily="34" charset="0"/>
                    <a:ea typeface="+mn-ea"/>
                    <a:cs typeface="Arial" panose="020B0604020202020204" pitchFamily="34" charset="0"/>
                  </a:defRPr>
                </a:pPr>
                <a:r>
                  <a:rPr lang="en-GB" b="1"/>
                  <a:t> (2019=100)</a:t>
                </a:r>
              </a:p>
            </c:rich>
          </c:tx>
          <c:layout>
            <c:manualLayout>
              <c:xMode val="edge"/>
              <c:yMode val="edge"/>
              <c:x val="0"/>
              <c:y val="2.340711527176954E-2"/>
            </c:manualLayout>
          </c:layout>
          <c:overlay val="0"/>
          <c:spPr>
            <a:noFill/>
            <a:ln>
              <a:noFill/>
            </a:ln>
            <a:effectLst/>
          </c:spPr>
          <c:txPr>
            <a:bodyPr rot="0" spcFirstLastPara="1" vertOverflow="ellipsis" wrap="square" anchor="ctr" anchorCtr="1"/>
            <a:lstStyle/>
            <a:p>
              <a:pPr>
                <a:defRPr sz="13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0"/>
        <c:majorTickMark val="in"/>
        <c:minorTickMark val="none"/>
        <c:tickLblPos val="nextTo"/>
        <c:spPr>
          <a:noFill/>
          <a:ln w="9525">
            <a:solidFill>
              <a:srgbClr val="000000"/>
            </a:solidFill>
            <a:prstDash val="solid"/>
          </a:ln>
          <a:effectLst/>
          <a:extLst>
            <a:ext uri="{909E8E84-426E-40DD-AFC4-6F175D3DCCD1}">
              <a14:hiddenFill xmlns:a14="http://schemas.microsoft.com/office/drawing/2010/main">
                <a:noFill/>
              </a14:hiddenFill>
            </a:ext>
          </a:extLst>
        </c:spPr>
        <c:txPr>
          <a:bodyPr rot="-60000000" spcFirstLastPara="1" vertOverflow="ellipsis" vert="horz" wrap="square" anchor="ctr" anchorCtr="1"/>
          <a:lstStyle/>
          <a:p>
            <a:pPr>
              <a:defRPr sz="13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20274808"/>
        <c:crossesAt val="1"/>
        <c:crossBetween val="midCat"/>
      </c:valAx>
      <c:valAx>
        <c:axId val="616407952"/>
        <c:scaling>
          <c:orientation val="minMax"/>
          <c:max val="10"/>
          <c:min val="0"/>
        </c:scaling>
        <c:delete val="0"/>
        <c:axPos val="r"/>
        <c:numFmt formatCode="General" sourceLinked="1"/>
        <c:majorTickMark val="none"/>
        <c:minorTickMark val="none"/>
        <c:tickLblPos val="none"/>
        <c:spPr>
          <a:noFill/>
          <a:ln w="3175">
            <a:solidFill>
              <a:srgbClr val="000000"/>
            </a:solidFill>
          </a:ln>
          <a:effectLst/>
        </c:spPr>
        <c:txPr>
          <a:bodyPr rot="-60000000" spcFirstLastPara="1" vertOverflow="ellipsis" vert="horz" wrap="square" anchor="ctr" anchorCtr="1"/>
          <a:lstStyle/>
          <a:p>
            <a:pPr>
              <a:defRPr sz="13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616424024"/>
        <c:crosses val="max"/>
        <c:crossBetween val="between"/>
      </c:valAx>
      <c:catAx>
        <c:axId val="616424024"/>
        <c:scaling>
          <c:orientation val="minMax"/>
        </c:scaling>
        <c:delete val="1"/>
        <c:axPos val="b"/>
        <c:numFmt formatCode="General" sourceLinked="1"/>
        <c:majorTickMark val="out"/>
        <c:minorTickMark val="none"/>
        <c:tickLblPos val="nextTo"/>
        <c:crossAx val="616407952"/>
        <c:crosses val="autoZero"/>
        <c:auto val="1"/>
        <c:lblAlgn val="ctr"/>
        <c:lblOffset val="100"/>
        <c:noMultiLvlLbl val="0"/>
      </c:catAx>
      <c:spPr>
        <a:solidFill>
          <a:srgbClr val="EAEAEA"/>
        </a:solidFill>
        <a:ln w="3175">
          <a:solidFill>
            <a:srgbClr val="000000"/>
          </a:solidFill>
        </a:ln>
        <a:effectLst/>
        <a:extLst/>
      </c:spPr>
    </c:plotArea>
    <c:legend>
      <c:legendPos val="t"/>
      <c:legendEntry>
        <c:idx val="0"/>
        <c:delete val="1"/>
      </c:legendEntry>
      <c:legendEntry>
        <c:idx val="1"/>
        <c:delete val="1"/>
      </c:legendEntry>
      <c:legendEntry>
        <c:idx val="2"/>
        <c:delete val="1"/>
      </c:legendEntry>
      <c:legendEntry>
        <c:idx val="3"/>
        <c:delete val="1"/>
      </c:legendEntry>
      <c:legendEntry>
        <c:idx val="4"/>
        <c:delete val="1"/>
      </c:legendEntry>
      <c:legendEntry>
        <c:idx val="5"/>
        <c:delete val="1"/>
      </c:legendEntry>
      <c:legendEntry>
        <c:idx val="6"/>
        <c:delete val="1"/>
      </c:legendEntry>
      <c:legendEntry>
        <c:idx val="7"/>
        <c:delete val="1"/>
      </c:legendEntry>
      <c:legendEntry>
        <c:idx val="8"/>
        <c:delete val="1"/>
      </c:legendEntry>
      <c:legendEntry>
        <c:idx val="9"/>
        <c:delete val="1"/>
      </c:legendEntry>
      <c:layout>
        <c:manualLayout>
          <c:xMode val="edge"/>
          <c:yMode val="edge"/>
          <c:x val="0.1243422435324076"/>
          <c:y val="1.1351137433644017E-2"/>
          <c:w val="0.84255813789405354"/>
          <c:h val="7.8747124337738797E-2"/>
        </c:manualLayout>
      </c:layout>
      <c:overlay val="0"/>
      <c:spPr>
        <a:solidFill>
          <a:srgbClr val="EAEAEA"/>
        </a:solidFill>
        <a:ln>
          <a:noFill/>
        </a:ln>
        <a:effectLst/>
      </c:spPr>
      <c:txPr>
        <a:bodyPr rot="0" spcFirstLastPara="1" vertOverflow="ellipsis" vert="horz" wrap="square" anchor="ctr" anchorCtr="1"/>
        <a:lstStyle/>
        <a:p>
          <a:pPr>
            <a:defRPr sz="13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1"/>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30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0.79352</cdr:x>
      <cdr:y>0</cdr:y>
    </cdr:from>
    <cdr:to>
      <cdr:x>1</cdr:x>
      <cdr:y>0.16018</cdr:y>
    </cdr:to>
    <cdr:sp macro="" textlink="">
      <cdr:nvSpPr>
        <cdr:cNvPr id="2" name="TextBox 1"/>
        <cdr:cNvSpPr txBox="1"/>
      </cdr:nvSpPr>
      <cdr:spPr>
        <a:xfrm xmlns:a="http://schemas.openxmlformats.org/drawingml/2006/main">
          <a:off x="8437245" y="0"/>
          <a:ext cx="2195430" cy="8370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400" b="1" dirty="0" smtClean="0">
              <a:solidFill>
                <a:srgbClr val="C00000"/>
              </a:solidFill>
              <a:latin typeface="+mj-lt"/>
            </a:rPr>
            <a:t>FAO Food Price Index </a:t>
          </a:r>
          <a:r>
            <a:rPr lang="fr-FR" sz="1400" b="1" dirty="0" err="1" smtClean="0">
              <a:solidFill>
                <a:srgbClr val="C00000"/>
              </a:solidFill>
              <a:latin typeface="+mj-lt"/>
            </a:rPr>
            <a:t>increased</a:t>
          </a:r>
          <a:r>
            <a:rPr lang="fr-FR" sz="1400" b="1" dirty="0" smtClean="0">
              <a:solidFill>
                <a:srgbClr val="C00000"/>
              </a:solidFill>
              <a:latin typeface="+mj-lt"/>
            </a:rPr>
            <a:t> by more </a:t>
          </a:r>
          <a:r>
            <a:rPr lang="fr-FR" sz="1400" b="1" dirty="0" err="1" smtClean="0">
              <a:solidFill>
                <a:srgbClr val="C00000"/>
              </a:solidFill>
              <a:latin typeface="+mj-lt"/>
            </a:rPr>
            <a:t>than</a:t>
          </a:r>
          <a:r>
            <a:rPr lang="fr-FR" sz="1400" b="1" dirty="0" smtClean="0">
              <a:solidFill>
                <a:srgbClr val="C00000"/>
              </a:solidFill>
              <a:latin typeface="+mj-lt"/>
            </a:rPr>
            <a:t> 50% </a:t>
          </a:r>
          <a:r>
            <a:rPr lang="fr-FR" sz="1400" b="1" dirty="0" err="1" smtClean="0">
              <a:solidFill>
                <a:srgbClr val="C00000"/>
              </a:solidFill>
              <a:latin typeface="+mj-lt"/>
            </a:rPr>
            <a:t>since</a:t>
          </a:r>
          <a:r>
            <a:rPr lang="fr-FR" sz="1400" b="1" dirty="0" smtClean="0">
              <a:solidFill>
                <a:srgbClr val="C00000"/>
              </a:solidFill>
              <a:latin typeface="+mj-lt"/>
            </a:rPr>
            <a:t> Jan 2020</a:t>
          </a:r>
          <a:endParaRPr lang="en-GB" sz="1400" b="1" dirty="0">
            <a:solidFill>
              <a:srgbClr val="C00000"/>
            </a:solidFill>
            <a:latin typeface="+mj-lt"/>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A975CF20-B435-486F-BA60-B58B96AEFD8D}" type="datetimeFigureOut">
              <a:rPr lang="en-GB" smtClean="0"/>
              <a:t>12/07/2022</a:t>
            </a:fld>
            <a:endParaRPr lang="en-GB"/>
          </a:p>
        </p:txBody>
      </p:sp>
      <p:sp>
        <p:nvSpPr>
          <p:cNvPr id="4" name="Slide Image Placeholder 3"/>
          <p:cNvSpPr>
            <a:spLocks noGrp="1" noRot="1" noChangeAspect="1"/>
          </p:cNvSpPr>
          <p:nvPr>
            <p:ph type="sldImg" idx="2"/>
          </p:nvPr>
        </p:nvSpPr>
        <p:spPr>
          <a:xfrm>
            <a:off x="1166813" y="1243013"/>
            <a:ext cx="447198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01C11435-63B1-4CE8-B48A-D9C1D4104B3D}" type="slidenum">
              <a:rPr lang="en-GB" smtClean="0"/>
              <a:t>‹#›</a:t>
            </a:fld>
            <a:endParaRPr lang="en-GB"/>
          </a:p>
        </p:txBody>
      </p:sp>
    </p:spTree>
    <p:extLst>
      <p:ext uri="{BB962C8B-B14F-4D97-AF65-F5344CB8AC3E}">
        <p14:creationId xmlns:p14="http://schemas.microsoft.com/office/powerpoint/2010/main" val="1191549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C11435-63B1-4CE8-B48A-D9C1D4104B3D}" type="slidenum">
              <a:rPr lang="en-GB" smtClean="0"/>
              <a:t>3</a:t>
            </a:fld>
            <a:endParaRPr lang="en-GB"/>
          </a:p>
        </p:txBody>
      </p:sp>
    </p:spTree>
    <p:extLst>
      <p:ext uri="{BB962C8B-B14F-4D97-AF65-F5344CB8AC3E}">
        <p14:creationId xmlns:p14="http://schemas.microsoft.com/office/powerpoint/2010/main" val="3327641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This figure shows projected annual growth in direct GHG emissions from agriculture together with annual growth in the estimated net value of production of crop and livestock commodities covered in the Outlook (measured in constant USD 2014-16 prices). Estimates are based on historical time series from the FAOSTAT Emissions Agriculture databases which are extended with the Outlook database.CO2 equivalents are calculated using the global warming potential of each gas as reported in the IPCC  Sixth Assessment Report (AR6).  Emission types that are not related to any Outlook variable (organic soil cultivation and burning Savannahs) are kept constant at their latest available value. The category ''other'' includes direct GHG emissions from burning crop residues, burning savanna, crop residues, and cultivation of organic soils. The Net Value of Production uses own estimates for internal seed and feed use.</a:t>
            </a:r>
            <a:endParaRPr lang="en-GB" dirty="0"/>
          </a:p>
        </p:txBody>
      </p:sp>
      <p:sp>
        <p:nvSpPr>
          <p:cNvPr id="4" name="Slide Number Placeholder 3"/>
          <p:cNvSpPr>
            <a:spLocks noGrp="1"/>
          </p:cNvSpPr>
          <p:nvPr>
            <p:ph type="sldNum" sz="quarter" idx="10"/>
          </p:nvPr>
        </p:nvSpPr>
        <p:spPr/>
        <p:txBody>
          <a:bodyPr/>
          <a:lstStyle/>
          <a:p>
            <a:fld id="{01C11435-63B1-4CE8-B48A-D9C1D4104B3D}" type="slidenum">
              <a:rPr lang="en-GB" smtClean="0"/>
              <a:t>12</a:t>
            </a:fld>
            <a:endParaRPr lang="en-GB"/>
          </a:p>
        </p:txBody>
      </p:sp>
    </p:spTree>
    <p:extLst>
      <p:ext uri="{BB962C8B-B14F-4D97-AF65-F5344CB8AC3E}">
        <p14:creationId xmlns:p14="http://schemas.microsoft.com/office/powerpoint/2010/main" val="17040323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Globally,</a:t>
            </a:r>
            <a:r>
              <a:rPr lang="en-US" baseline="0" dirty="0" smtClean="0"/>
              <a:t> ag trade expected to increase.</a:t>
            </a:r>
          </a:p>
          <a:p>
            <a:r>
              <a:rPr lang="en-US" baseline="0" dirty="0" smtClean="0"/>
              <a:t>Lots of trade within regions, but inter-regional trade will also expand.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Describe slide: </a:t>
            </a:r>
            <a:r>
              <a:rPr lang="en-US" baseline="0" dirty="0" smtClean="0"/>
              <a:t> Net trade, </a:t>
            </a:r>
            <a:r>
              <a:rPr lang="en-US" dirty="0" smtClean="0"/>
              <a:t>Time</a:t>
            </a:r>
            <a:r>
              <a:rPr lang="en-US" baseline="0" dirty="0" smtClean="0"/>
              <a:t> periods, across regions of the world</a:t>
            </a:r>
            <a:endParaRPr lang="en-US" dirty="0" smtClean="0"/>
          </a:p>
          <a:p>
            <a:r>
              <a:rPr lang="en-US" baseline="0" dirty="0" smtClean="0"/>
              <a:t>Slide: net trade by region</a:t>
            </a:r>
          </a:p>
          <a:p>
            <a:endParaRPr lang="en-US" baseline="0" dirty="0" smtClean="0"/>
          </a:p>
          <a:p>
            <a:r>
              <a:rPr lang="en-US" baseline="0" dirty="0" smtClean="0"/>
              <a:t>Some regions will export growing share of ag production: Latin America and Europe </a:t>
            </a:r>
          </a:p>
          <a:p>
            <a:r>
              <a:rPr lang="en-US" baseline="0" dirty="0" smtClean="0"/>
              <a:t>Others will increase imports due to rapid pop growth or resource constraints: SSA, South and SE Asia</a:t>
            </a:r>
          </a:p>
          <a:p>
            <a:r>
              <a:rPr lang="en-US" baseline="0" dirty="0" smtClean="0"/>
              <a:t>	SE Asia – net trade low, projected imports grow at higher rate than exports due to strong demand growth</a:t>
            </a:r>
          </a:p>
          <a:p>
            <a:endParaRPr lang="en-US" baseline="0" dirty="0" smtClean="0"/>
          </a:p>
          <a:p>
            <a:r>
              <a:rPr lang="en-US" baseline="0" dirty="0" smtClean="0"/>
              <a:t>Food Security, for resource constrained countries, where imports account for high share of calories and protein</a:t>
            </a:r>
          </a:p>
          <a:p>
            <a:endParaRPr lang="en-US" baseline="0" dirty="0" smtClean="0"/>
          </a:p>
          <a:p>
            <a:r>
              <a:rPr lang="en-US" baseline="0" dirty="0" smtClean="0"/>
              <a:t>Interdependency emphasizes importance of well-functioning, predictable trading system</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Ag trade essential for food security, diverse diets and rural incomes</a:t>
            </a:r>
          </a:p>
          <a:p>
            <a:endParaRPr lang="en-US" dirty="0" smtClean="0"/>
          </a:p>
          <a:p>
            <a:endParaRPr lang="en-US" dirty="0" smtClean="0"/>
          </a:p>
          <a:p>
            <a:endParaRPr lang="en-US" sz="1200" dirty="0" smtClean="0">
              <a:latin typeface="Arial" panose="020B0604020202020204" pitchFamily="34" charset="0"/>
              <a:cs typeface="Arial" panose="020B0604020202020204" pitchFamily="34" charset="0"/>
            </a:endParaRPr>
          </a:p>
          <a:p>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The regions Developed and East Asia, and South and Southeast Asia are defined as in Chapter 2.</a:t>
            </a:r>
            <a:endParaRPr lang="en-GB" dirty="0"/>
          </a:p>
        </p:txBody>
      </p:sp>
      <p:sp>
        <p:nvSpPr>
          <p:cNvPr id="4" name="Slide Number Placeholder 3"/>
          <p:cNvSpPr>
            <a:spLocks noGrp="1"/>
          </p:cNvSpPr>
          <p:nvPr>
            <p:ph type="sldNum" sz="quarter" idx="10"/>
          </p:nvPr>
        </p:nvSpPr>
        <p:spPr/>
        <p:txBody>
          <a:bodyPr/>
          <a:lstStyle/>
          <a:p>
            <a:fld id="{01C11435-63B1-4CE8-B48A-D9C1D4104B3D}" type="slidenum">
              <a:rPr lang="en-GB" smtClean="0"/>
              <a:t>13</a:t>
            </a:fld>
            <a:endParaRPr lang="en-GB"/>
          </a:p>
        </p:txBody>
      </p:sp>
    </p:spTree>
    <p:extLst>
      <p:ext uri="{BB962C8B-B14F-4D97-AF65-F5344CB8AC3E}">
        <p14:creationId xmlns:p14="http://schemas.microsoft.com/office/powerpoint/2010/main" val="3297589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Historical data for soybeans, maize and beef from World Bank, "World Commodity Price Data" (1960-1989). Historical data for pork from USDA </a:t>
            </a:r>
            <a:r>
              <a:rPr lang="en-US" dirty="0" err="1" smtClean="0"/>
              <a:t>QuickStats</a:t>
            </a:r>
            <a:r>
              <a:rPr lang="en-US" dirty="0" smtClean="0"/>
              <a:t> (1960-1989).</a:t>
            </a:r>
            <a:endParaRPr lang="en-GB" dirty="0"/>
          </a:p>
        </p:txBody>
      </p:sp>
      <p:sp>
        <p:nvSpPr>
          <p:cNvPr id="4" name="Slide Number Placeholder 3"/>
          <p:cNvSpPr>
            <a:spLocks noGrp="1"/>
          </p:cNvSpPr>
          <p:nvPr>
            <p:ph type="sldNum" sz="quarter" idx="10"/>
          </p:nvPr>
        </p:nvSpPr>
        <p:spPr/>
        <p:txBody>
          <a:bodyPr/>
          <a:lstStyle/>
          <a:p>
            <a:fld id="{01C11435-63B1-4CE8-B48A-D9C1D4104B3D}" type="slidenum">
              <a:rPr lang="en-GB" smtClean="0"/>
              <a:t>14</a:t>
            </a:fld>
            <a:endParaRPr lang="en-GB"/>
          </a:p>
        </p:txBody>
      </p:sp>
    </p:spTree>
    <p:extLst>
      <p:ext uri="{BB962C8B-B14F-4D97-AF65-F5344CB8AC3E}">
        <p14:creationId xmlns:p14="http://schemas.microsoft.com/office/powerpoint/2010/main" val="236711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C11435-63B1-4CE8-B48A-D9C1D4104B3D}" type="slidenum">
              <a:rPr lang="en-GB" smtClean="0"/>
              <a:t>15</a:t>
            </a:fld>
            <a:endParaRPr lang="en-GB"/>
          </a:p>
        </p:txBody>
      </p:sp>
    </p:spTree>
    <p:extLst>
      <p:ext uri="{BB962C8B-B14F-4D97-AF65-F5344CB8AC3E}">
        <p14:creationId xmlns:p14="http://schemas.microsoft.com/office/powerpoint/2010/main" val="1412845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These USD 817 </a:t>
            </a:r>
            <a:r>
              <a:rPr lang="de-DE" dirty="0" err="1" smtClean="0"/>
              <a:t>bn</a:t>
            </a:r>
            <a:r>
              <a:rPr lang="de-DE" dirty="0" smtClean="0"/>
              <a:t> per </a:t>
            </a:r>
            <a:r>
              <a:rPr lang="de-DE" dirty="0" err="1" smtClean="0"/>
              <a:t>year</a:t>
            </a:r>
            <a:r>
              <a:rPr lang="de-DE" dirty="0" smtClean="0"/>
              <a:t> </a:t>
            </a:r>
            <a:r>
              <a:rPr lang="de-DE" dirty="0" err="1" smtClean="0"/>
              <a:t>represent</a:t>
            </a:r>
            <a:r>
              <a:rPr lang="de-DE" baseline="0" dirty="0" smtClean="0"/>
              <a:t> a 13% </a:t>
            </a:r>
            <a:r>
              <a:rPr lang="de-DE" baseline="0" dirty="0" err="1" smtClean="0"/>
              <a:t>increase</a:t>
            </a:r>
            <a:r>
              <a:rPr lang="de-DE" baseline="0" dirty="0" smtClean="0"/>
              <a:t> </a:t>
            </a:r>
            <a:r>
              <a:rPr lang="de-DE" baseline="0" dirty="0" err="1" smtClean="0"/>
              <a:t>over</a:t>
            </a:r>
            <a:r>
              <a:rPr lang="de-DE" baseline="0" dirty="0" smtClean="0"/>
              <a:t> </a:t>
            </a:r>
            <a:r>
              <a:rPr lang="de-DE" baseline="0" dirty="0" err="1" smtClean="0"/>
              <a:t>the</a:t>
            </a:r>
            <a:r>
              <a:rPr lang="de-DE" baseline="0" dirty="0" smtClean="0"/>
              <a:t> </a:t>
            </a:r>
            <a:r>
              <a:rPr lang="de-DE" baseline="0" dirty="0" err="1" smtClean="0"/>
              <a:t>level</a:t>
            </a:r>
            <a:r>
              <a:rPr lang="de-DE" baseline="0" dirty="0" smtClean="0"/>
              <a:t> </a:t>
            </a:r>
            <a:r>
              <a:rPr lang="de-DE" baseline="0" dirty="0" err="1" smtClean="0"/>
              <a:t>reported</a:t>
            </a:r>
            <a:r>
              <a:rPr lang="de-DE" baseline="0" dirty="0" smtClean="0"/>
              <a:t> </a:t>
            </a:r>
            <a:r>
              <a:rPr lang="de-DE" baseline="0" dirty="0" err="1" smtClean="0"/>
              <a:t>for</a:t>
            </a:r>
            <a:r>
              <a:rPr lang="de-DE" baseline="0" dirty="0" smtClean="0"/>
              <a:t> 2018-20 – </a:t>
            </a:r>
            <a:r>
              <a:rPr lang="de-DE" baseline="0" dirty="0" err="1" smtClean="0"/>
              <a:t>much</a:t>
            </a:r>
            <a:r>
              <a:rPr lang="de-DE" baseline="0" dirty="0" smtClean="0"/>
              <a:t> </a:t>
            </a:r>
            <a:r>
              <a:rPr lang="de-DE" baseline="0" dirty="0" err="1" smtClean="0"/>
              <a:t>related</a:t>
            </a:r>
            <a:r>
              <a:rPr lang="de-DE" baseline="0" dirty="0" smtClean="0"/>
              <a:t> </a:t>
            </a:r>
            <a:r>
              <a:rPr lang="de-DE" baseline="0" dirty="0" err="1" smtClean="0"/>
              <a:t>to</a:t>
            </a:r>
            <a:r>
              <a:rPr lang="de-DE" baseline="0" dirty="0" smtClean="0"/>
              <a:t> </a:t>
            </a:r>
            <a:r>
              <a:rPr lang="de-DE" baseline="0" dirty="0" err="1" smtClean="0"/>
              <a:t>temporary</a:t>
            </a:r>
            <a:r>
              <a:rPr lang="de-DE" baseline="0" dirty="0" smtClean="0"/>
              <a:t> </a:t>
            </a:r>
            <a:r>
              <a:rPr lang="de-DE" baseline="0" dirty="0" err="1" smtClean="0"/>
              <a:t>factors</a:t>
            </a:r>
            <a:r>
              <a:rPr lang="de-DE" baseline="0" dirty="0" smtClean="0"/>
              <a:t> (e.g. </a:t>
            </a:r>
            <a:r>
              <a:rPr lang="de-DE" baseline="0" dirty="0" err="1" smtClean="0"/>
              <a:t>fallouts</a:t>
            </a:r>
            <a:r>
              <a:rPr lang="de-DE" baseline="0" dirty="0" smtClean="0"/>
              <a:t> </a:t>
            </a:r>
            <a:r>
              <a:rPr lang="de-DE" baseline="0" dirty="0" err="1" smtClean="0"/>
              <a:t>of</a:t>
            </a:r>
            <a:r>
              <a:rPr lang="de-DE" baseline="0" dirty="0" smtClean="0"/>
              <a:t> ASF, COVID-19)</a:t>
            </a:r>
          </a:p>
          <a:p>
            <a:endParaRPr lang="de-DE" baseline="0" dirty="0" smtClean="0"/>
          </a:p>
          <a:p>
            <a:r>
              <a:rPr lang="de-DE" baseline="0" dirty="0" smtClean="0"/>
              <a:t>Total </a:t>
            </a:r>
            <a:r>
              <a:rPr lang="de-DE" baseline="0" dirty="0" err="1" smtClean="0"/>
              <a:t>budgetary</a:t>
            </a:r>
            <a:r>
              <a:rPr lang="de-DE" baseline="0" dirty="0" smtClean="0"/>
              <a:t> </a:t>
            </a:r>
            <a:r>
              <a:rPr lang="de-DE" baseline="0" dirty="0" err="1" smtClean="0"/>
              <a:t>support</a:t>
            </a:r>
            <a:r>
              <a:rPr lang="de-DE" baseline="0" dirty="0" smtClean="0"/>
              <a:t> </a:t>
            </a:r>
            <a:r>
              <a:rPr lang="de-DE" baseline="0" dirty="0" err="1" smtClean="0"/>
              <a:t>to</a:t>
            </a:r>
            <a:r>
              <a:rPr lang="de-DE" baseline="0" dirty="0" smtClean="0"/>
              <a:t> </a:t>
            </a:r>
            <a:r>
              <a:rPr lang="de-DE" baseline="0" dirty="0" err="1" smtClean="0"/>
              <a:t>agriculture</a:t>
            </a:r>
            <a:r>
              <a:rPr lang="de-DE" baseline="0" dirty="0" smtClean="0"/>
              <a:t> 500 </a:t>
            </a:r>
            <a:r>
              <a:rPr lang="de-DE" baseline="0" dirty="0" err="1" smtClean="0"/>
              <a:t>billion</a:t>
            </a:r>
            <a:endParaRPr lang="en-GB" dirty="0" smtClean="0"/>
          </a:p>
          <a:p>
            <a:endParaRPr lang="de-DE" dirty="0" smtClean="0"/>
          </a:p>
          <a:p>
            <a:r>
              <a:rPr lang="de-DE" dirty="0" err="1" smtClean="0"/>
              <a:t>Expenditures</a:t>
            </a:r>
            <a:r>
              <a:rPr lang="de-DE" dirty="0" smtClean="0"/>
              <a:t> on </a:t>
            </a:r>
            <a:r>
              <a:rPr lang="de-DE" dirty="0" err="1" smtClean="0"/>
              <a:t>innovation</a:t>
            </a:r>
            <a:r>
              <a:rPr lang="de-DE" dirty="0" smtClean="0"/>
              <a:t> </a:t>
            </a:r>
            <a:r>
              <a:rPr lang="de-DE" dirty="0" err="1" smtClean="0"/>
              <a:t>systems</a:t>
            </a:r>
            <a:r>
              <a:rPr lang="de-DE" dirty="0" smtClean="0"/>
              <a:t> and on </a:t>
            </a:r>
            <a:r>
              <a:rPr lang="de-DE" dirty="0" err="1" smtClean="0"/>
              <a:t>other</a:t>
            </a:r>
            <a:r>
              <a:rPr lang="de-DE" dirty="0" smtClean="0"/>
              <a:t> </a:t>
            </a:r>
            <a:r>
              <a:rPr lang="de-DE" dirty="0" err="1" smtClean="0"/>
              <a:t>key</a:t>
            </a:r>
            <a:r>
              <a:rPr lang="de-DE" dirty="0" smtClean="0"/>
              <a:t> </a:t>
            </a:r>
            <a:r>
              <a:rPr lang="de-DE" dirty="0" err="1" smtClean="0"/>
              <a:t>services</a:t>
            </a:r>
            <a:r>
              <a:rPr lang="de-DE" dirty="0" smtClean="0"/>
              <a:t> </a:t>
            </a:r>
            <a:r>
              <a:rPr lang="de-DE" dirty="0" err="1" smtClean="0"/>
              <a:t>vary</a:t>
            </a:r>
            <a:r>
              <a:rPr lang="de-DE" dirty="0" smtClean="0"/>
              <a:t> </a:t>
            </a:r>
            <a:r>
              <a:rPr lang="de-DE" dirty="0" err="1" smtClean="0"/>
              <a:t>significantly</a:t>
            </a:r>
            <a:r>
              <a:rPr lang="de-DE" dirty="0" smtClean="0"/>
              <a:t> </a:t>
            </a:r>
            <a:r>
              <a:rPr lang="de-DE" dirty="0" err="1" smtClean="0"/>
              <a:t>across</a:t>
            </a:r>
            <a:r>
              <a:rPr lang="de-DE" dirty="0" smtClean="0"/>
              <a:t> countries. Overall, </a:t>
            </a:r>
            <a:r>
              <a:rPr lang="de-DE" dirty="0" err="1" smtClean="0"/>
              <a:t>however</a:t>
            </a:r>
            <a:r>
              <a:rPr lang="de-DE" dirty="0" smtClean="0"/>
              <a:t>, </a:t>
            </a:r>
            <a:r>
              <a:rPr lang="de-DE" dirty="0" err="1" smtClean="0"/>
              <a:t>their</a:t>
            </a:r>
            <a:r>
              <a:rPr lang="de-DE" dirty="0" smtClean="0"/>
              <a:t> </a:t>
            </a:r>
            <a:r>
              <a:rPr lang="de-DE" dirty="0" err="1" smtClean="0"/>
              <a:t>share</a:t>
            </a:r>
            <a:r>
              <a:rPr lang="de-DE" dirty="0" smtClean="0"/>
              <a:t> in </a:t>
            </a:r>
            <a:r>
              <a:rPr lang="de-DE" dirty="0" err="1" smtClean="0"/>
              <a:t>public</a:t>
            </a:r>
            <a:r>
              <a:rPr lang="de-DE" dirty="0" smtClean="0"/>
              <a:t> </a:t>
            </a:r>
            <a:r>
              <a:rPr lang="de-DE" dirty="0" err="1" smtClean="0"/>
              <a:t>support</a:t>
            </a:r>
            <a:r>
              <a:rPr lang="de-DE" dirty="0" smtClean="0"/>
              <a:t> </a:t>
            </a:r>
            <a:r>
              <a:rPr lang="de-DE" dirty="0" err="1" smtClean="0"/>
              <a:t>to</a:t>
            </a:r>
            <a:r>
              <a:rPr lang="de-DE" dirty="0" smtClean="0"/>
              <a:t> </a:t>
            </a:r>
            <a:r>
              <a:rPr lang="de-DE" dirty="0" err="1" smtClean="0"/>
              <a:t>the</a:t>
            </a:r>
            <a:r>
              <a:rPr lang="de-DE" dirty="0" smtClean="0"/>
              <a:t> </a:t>
            </a:r>
            <a:r>
              <a:rPr lang="de-DE" dirty="0" err="1" smtClean="0"/>
              <a:t>sector</a:t>
            </a:r>
            <a:r>
              <a:rPr lang="de-DE" dirty="0" smtClean="0"/>
              <a:t> </a:t>
            </a:r>
            <a:r>
              <a:rPr lang="de-DE" dirty="0" err="1" smtClean="0"/>
              <a:t>has</a:t>
            </a:r>
            <a:r>
              <a:rPr lang="de-DE" dirty="0" smtClean="0"/>
              <a:t> </a:t>
            </a:r>
            <a:r>
              <a:rPr lang="de-DE" dirty="0" err="1" smtClean="0"/>
              <a:t>decreased</a:t>
            </a:r>
            <a:r>
              <a:rPr lang="de-DE" dirty="0" smtClean="0"/>
              <a:t>,</a:t>
            </a:r>
            <a:r>
              <a:rPr lang="de-DE" baseline="0" dirty="0" smtClean="0"/>
              <a:t> </a:t>
            </a:r>
            <a:r>
              <a:rPr lang="de-DE" baseline="0" dirty="0" err="1" smtClean="0"/>
              <a:t>from</a:t>
            </a:r>
            <a:r>
              <a:rPr lang="de-DE" baseline="0" dirty="0" smtClean="0"/>
              <a:t> 16% </a:t>
            </a:r>
            <a:r>
              <a:rPr lang="de-DE" baseline="0" dirty="0" err="1" smtClean="0"/>
              <a:t>two</a:t>
            </a:r>
            <a:r>
              <a:rPr lang="de-DE" baseline="0" dirty="0" smtClean="0"/>
              <a:t> </a:t>
            </a:r>
            <a:r>
              <a:rPr lang="de-DE" baseline="0" dirty="0" err="1" smtClean="0"/>
              <a:t>decades</a:t>
            </a:r>
            <a:r>
              <a:rPr lang="de-DE" baseline="0" dirty="0" smtClean="0"/>
              <a:t> </a:t>
            </a:r>
            <a:r>
              <a:rPr lang="de-DE" baseline="0" dirty="0" err="1" smtClean="0"/>
              <a:t>ago</a:t>
            </a:r>
            <a:r>
              <a:rPr lang="de-DE" baseline="0" dirty="0" smtClean="0"/>
              <a:t> </a:t>
            </a:r>
            <a:r>
              <a:rPr lang="de-DE" baseline="0" dirty="0" err="1" smtClean="0"/>
              <a:t>to</a:t>
            </a:r>
            <a:r>
              <a:rPr lang="de-DE" baseline="0" dirty="0" smtClean="0"/>
              <a:t> 13% in 2019-21, </a:t>
            </a:r>
            <a:r>
              <a:rPr lang="de-DE" baseline="0" dirty="0" err="1" smtClean="0"/>
              <a:t>even</a:t>
            </a:r>
            <a:r>
              <a:rPr lang="de-DE" baseline="0" dirty="0" smtClean="0"/>
              <a:t> </a:t>
            </a:r>
            <a:r>
              <a:rPr lang="de-DE" baseline="0" dirty="0" err="1" smtClean="0"/>
              <a:t>if</a:t>
            </a:r>
            <a:r>
              <a:rPr lang="de-DE" baseline="0" dirty="0" smtClean="0"/>
              <a:t> </a:t>
            </a:r>
            <a:r>
              <a:rPr lang="de-DE" baseline="0" dirty="0" err="1" smtClean="0"/>
              <a:t>investments</a:t>
            </a:r>
            <a:r>
              <a:rPr lang="de-DE" baseline="0" dirty="0" smtClean="0"/>
              <a:t> in </a:t>
            </a:r>
            <a:r>
              <a:rPr lang="de-DE" baseline="0" dirty="0" err="1" smtClean="0"/>
              <a:t>innovation</a:t>
            </a:r>
            <a:r>
              <a:rPr lang="de-DE" baseline="0" dirty="0" smtClean="0"/>
              <a:t>, </a:t>
            </a:r>
            <a:r>
              <a:rPr lang="de-DE" baseline="0" dirty="0" err="1" smtClean="0"/>
              <a:t>biosecurity</a:t>
            </a:r>
            <a:r>
              <a:rPr lang="de-DE" baseline="0" dirty="0" smtClean="0"/>
              <a:t> </a:t>
            </a:r>
            <a:r>
              <a:rPr lang="de-DE" baseline="0" dirty="0" err="1" smtClean="0"/>
              <a:t>and</a:t>
            </a:r>
            <a:r>
              <a:rPr lang="de-DE" baseline="0" dirty="0" smtClean="0"/>
              <a:t> </a:t>
            </a:r>
            <a:r>
              <a:rPr lang="de-DE" baseline="0" dirty="0" err="1" smtClean="0"/>
              <a:t>infrastructure</a:t>
            </a:r>
            <a:r>
              <a:rPr lang="de-DE" baseline="0" dirty="0" smtClean="0"/>
              <a:t> </a:t>
            </a:r>
            <a:r>
              <a:rPr lang="de-DE" baseline="0" dirty="0" err="1" smtClean="0"/>
              <a:t>can</a:t>
            </a:r>
            <a:r>
              <a:rPr lang="de-DE" baseline="0" dirty="0" smtClean="0"/>
              <a:t> </a:t>
            </a:r>
            <a:r>
              <a:rPr lang="de-DE" baseline="0" dirty="0" err="1" smtClean="0"/>
              <a:t>foster</a:t>
            </a:r>
            <a:r>
              <a:rPr lang="de-DE" baseline="0" dirty="0" smtClean="0"/>
              <a:t> </a:t>
            </a:r>
            <a:r>
              <a:rPr lang="de-DE" baseline="0" dirty="0" err="1" smtClean="0"/>
              <a:t>sustainable</a:t>
            </a:r>
            <a:r>
              <a:rPr lang="de-DE" baseline="0" dirty="0" smtClean="0"/>
              <a:t> </a:t>
            </a:r>
            <a:r>
              <a:rPr lang="de-DE" baseline="0" dirty="0" err="1" smtClean="0"/>
              <a:t>productivity</a:t>
            </a:r>
            <a:r>
              <a:rPr lang="de-DE" baseline="0" dirty="0" smtClean="0"/>
              <a:t> </a:t>
            </a:r>
            <a:r>
              <a:rPr lang="de-DE" baseline="0" dirty="0" err="1" smtClean="0"/>
              <a:t>growth</a:t>
            </a:r>
            <a:r>
              <a:rPr lang="de-DE" baseline="0" dirty="0" smtClean="0"/>
              <a:t> – a </a:t>
            </a:r>
            <a:r>
              <a:rPr lang="de-DE" baseline="0" dirty="0" err="1" smtClean="0"/>
              <a:t>key</a:t>
            </a:r>
            <a:r>
              <a:rPr lang="de-DE" baseline="0" dirty="0" smtClean="0"/>
              <a:t> </a:t>
            </a:r>
            <a:r>
              <a:rPr lang="de-DE" baseline="0" dirty="0" err="1" smtClean="0"/>
              <a:t>driver</a:t>
            </a:r>
            <a:r>
              <a:rPr lang="de-DE" baseline="0" dirty="0" smtClean="0"/>
              <a:t> </a:t>
            </a:r>
            <a:r>
              <a:rPr lang="de-DE" baseline="0" dirty="0" err="1" smtClean="0"/>
              <a:t>for</a:t>
            </a:r>
            <a:r>
              <a:rPr lang="de-DE" baseline="0" dirty="0" smtClean="0"/>
              <a:t> </a:t>
            </a:r>
            <a:r>
              <a:rPr lang="de-DE" baseline="0" dirty="0" err="1" smtClean="0"/>
              <a:t>combatting</a:t>
            </a:r>
            <a:r>
              <a:rPr lang="de-DE" baseline="0" dirty="0" smtClean="0"/>
              <a:t> </a:t>
            </a:r>
            <a:r>
              <a:rPr lang="de-DE" baseline="0" dirty="0" err="1" smtClean="0"/>
              <a:t>climate</a:t>
            </a:r>
            <a:r>
              <a:rPr lang="de-DE" baseline="0" dirty="0" smtClean="0"/>
              <a:t> </a:t>
            </a:r>
            <a:r>
              <a:rPr lang="de-DE" baseline="0" dirty="0" err="1" smtClean="0"/>
              <a:t>change</a:t>
            </a:r>
            <a:r>
              <a:rPr lang="de-DE" baseline="0" dirty="0" smtClean="0"/>
              <a:t> </a:t>
            </a:r>
            <a:r>
              <a:rPr lang="de-DE" baseline="0" dirty="0" err="1" smtClean="0"/>
              <a:t>and</a:t>
            </a:r>
            <a:r>
              <a:rPr lang="de-DE" baseline="0" dirty="0" smtClean="0"/>
              <a:t> </a:t>
            </a:r>
            <a:r>
              <a:rPr lang="de-DE" baseline="0" dirty="0" err="1" smtClean="0"/>
              <a:t>addressing</a:t>
            </a:r>
            <a:r>
              <a:rPr lang="de-DE" baseline="0" dirty="0" smtClean="0"/>
              <a:t> </a:t>
            </a:r>
            <a:r>
              <a:rPr lang="de-DE" baseline="0" dirty="0" err="1" smtClean="0"/>
              <a:t>other</a:t>
            </a:r>
            <a:r>
              <a:rPr lang="de-DE" baseline="0" dirty="0" smtClean="0"/>
              <a:t> </a:t>
            </a:r>
            <a:r>
              <a:rPr lang="de-DE" baseline="0" dirty="0" err="1" smtClean="0"/>
              <a:t>food</a:t>
            </a:r>
            <a:r>
              <a:rPr lang="de-DE" baseline="0" dirty="0" smtClean="0"/>
              <a:t> </a:t>
            </a:r>
            <a:r>
              <a:rPr lang="de-DE" baseline="0" dirty="0" err="1" smtClean="0"/>
              <a:t>systems</a:t>
            </a:r>
            <a:r>
              <a:rPr lang="de-DE" baseline="0" dirty="0" smtClean="0"/>
              <a:t> </a:t>
            </a:r>
            <a:r>
              <a:rPr lang="de-DE" baseline="0" dirty="0" err="1" smtClean="0"/>
              <a:t>challenges</a:t>
            </a:r>
            <a:r>
              <a:rPr lang="de-DE" baseline="0" dirty="0" smtClean="0"/>
              <a:t>. Growth in </a:t>
            </a:r>
            <a:r>
              <a:rPr lang="de-DE" baseline="0" dirty="0" err="1" smtClean="0"/>
              <a:t>innovation</a:t>
            </a:r>
            <a:r>
              <a:rPr lang="de-DE" baseline="0" dirty="0" smtClean="0"/>
              <a:t> </a:t>
            </a:r>
            <a:r>
              <a:rPr lang="de-DE" baseline="0" dirty="0" err="1" smtClean="0"/>
              <a:t>investments</a:t>
            </a:r>
            <a:r>
              <a:rPr lang="de-DE" baseline="0" dirty="0" smtClean="0"/>
              <a:t> </a:t>
            </a:r>
            <a:r>
              <a:rPr lang="de-DE" baseline="0" dirty="0" err="1" smtClean="0"/>
              <a:t>has</a:t>
            </a:r>
            <a:r>
              <a:rPr lang="de-DE" baseline="0" dirty="0" smtClean="0"/>
              <a:t> </a:t>
            </a:r>
            <a:r>
              <a:rPr lang="de-DE" baseline="0" dirty="0" err="1" smtClean="0"/>
              <a:t>slowed</a:t>
            </a:r>
            <a:r>
              <a:rPr lang="de-DE" baseline="0" dirty="0" smtClean="0"/>
              <a:t> down </a:t>
            </a:r>
            <a:r>
              <a:rPr lang="de-DE" baseline="0" dirty="0" err="1" smtClean="0"/>
              <a:t>significantly</a:t>
            </a:r>
            <a:r>
              <a:rPr lang="de-DE" baseline="0" dirty="0" smtClean="0"/>
              <a:t>, </a:t>
            </a:r>
            <a:r>
              <a:rPr lang="de-DE" baseline="0" dirty="0" err="1" smtClean="0"/>
              <a:t>even</a:t>
            </a:r>
            <a:r>
              <a:rPr lang="de-DE" baseline="0" dirty="0" smtClean="0"/>
              <a:t> </a:t>
            </a:r>
            <a:r>
              <a:rPr lang="de-DE" baseline="0" dirty="0" err="1" smtClean="0"/>
              <a:t>though</a:t>
            </a:r>
            <a:r>
              <a:rPr lang="de-DE" baseline="0" dirty="0" smtClean="0"/>
              <a:t> </a:t>
            </a:r>
            <a:r>
              <a:rPr lang="de-DE" baseline="0" dirty="0" err="1" smtClean="0"/>
              <a:t>investments</a:t>
            </a:r>
            <a:r>
              <a:rPr lang="de-DE" baseline="0" dirty="0" smtClean="0"/>
              <a:t> in </a:t>
            </a:r>
            <a:r>
              <a:rPr lang="de-DE" baseline="0" dirty="0" err="1" smtClean="0"/>
              <a:t>green</a:t>
            </a:r>
            <a:r>
              <a:rPr lang="de-DE" baseline="0" dirty="0" smtClean="0"/>
              <a:t> </a:t>
            </a:r>
            <a:r>
              <a:rPr lang="de-DE" baseline="0" dirty="0" err="1" smtClean="0"/>
              <a:t>innovations</a:t>
            </a:r>
            <a:r>
              <a:rPr lang="de-DE" baseline="0" dirty="0" smtClean="0"/>
              <a:t> </a:t>
            </a:r>
            <a:r>
              <a:rPr lang="de-DE" baseline="0" dirty="0" err="1" smtClean="0"/>
              <a:t>can</a:t>
            </a:r>
            <a:r>
              <a:rPr lang="de-DE" baseline="0" dirty="0" smtClean="0"/>
              <a:t> </a:t>
            </a:r>
            <a:r>
              <a:rPr lang="de-DE" baseline="0" dirty="0" err="1" smtClean="0"/>
              <a:t>reduce</a:t>
            </a:r>
            <a:r>
              <a:rPr lang="de-DE" baseline="0" dirty="0" smtClean="0"/>
              <a:t> </a:t>
            </a:r>
            <a:r>
              <a:rPr lang="de-DE" baseline="0" dirty="0" err="1" smtClean="0"/>
              <a:t>emissions</a:t>
            </a:r>
            <a:r>
              <a:rPr lang="de-DE" baseline="0" dirty="0" smtClean="0"/>
              <a:t> </a:t>
            </a:r>
            <a:r>
              <a:rPr lang="de-DE" baseline="0" dirty="0" err="1" smtClean="0"/>
              <a:t>from</a:t>
            </a:r>
            <a:r>
              <a:rPr lang="de-DE" baseline="0" dirty="0" smtClean="0"/>
              <a:t> </a:t>
            </a:r>
            <a:r>
              <a:rPr lang="de-DE" baseline="0" dirty="0" err="1" smtClean="0"/>
              <a:t>ag</a:t>
            </a:r>
            <a:r>
              <a:rPr lang="de-DE" baseline="0" dirty="0" smtClean="0"/>
              <a:t> </a:t>
            </a:r>
            <a:r>
              <a:rPr lang="de-DE" baseline="0" dirty="0" err="1" smtClean="0"/>
              <a:t>and</a:t>
            </a:r>
            <a:r>
              <a:rPr lang="de-DE" baseline="0" dirty="0" smtClean="0"/>
              <a:t> </a:t>
            </a:r>
            <a:r>
              <a:rPr lang="de-DE" baseline="0" dirty="0" err="1" smtClean="0"/>
              <a:t>land</a:t>
            </a:r>
            <a:r>
              <a:rPr lang="de-DE" baseline="0" dirty="0" smtClean="0"/>
              <a:t> </a:t>
            </a:r>
            <a:r>
              <a:rPr lang="de-DE" baseline="0" dirty="0" err="1" smtClean="0"/>
              <a:t>use</a:t>
            </a:r>
            <a:r>
              <a:rPr lang="de-DE" baseline="0" dirty="0" smtClean="0"/>
              <a:t> </a:t>
            </a:r>
            <a:r>
              <a:rPr lang="de-DE" baseline="0" dirty="0" err="1" smtClean="0"/>
              <a:t>by</a:t>
            </a:r>
            <a:r>
              <a:rPr lang="de-DE" baseline="0" dirty="0" smtClean="0"/>
              <a:t> </a:t>
            </a:r>
            <a:r>
              <a:rPr lang="de-DE" baseline="0" dirty="0" err="1" smtClean="0"/>
              <a:t>more</a:t>
            </a:r>
            <a:r>
              <a:rPr lang="de-DE" baseline="0" dirty="0" smtClean="0"/>
              <a:t> </a:t>
            </a:r>
            <a:r>
              <a:rPr lang="de-DE" baseline="0" dirty="0" err="1" smtClean="0"/>
              <a:t>than</a:t>
            </a:r>
            <a:r>
              <a:rPr lang="de-DE" baseline="0" dirty="0" smtClean="0"/>
              <a:t> 40%. </a:t>
            </a:r>
            <a:r>
              <a:rPr lang="de-DE" baseline="0" dirty="0" err="1" smtClean="0"/>
              <a:t>Reversing</a:t>
            </a:r>
            <a:r>
              <a:rPr lang="de-DE" baseline="0" dirty="0" smtClean="0"/>
              <a:t> </a:t>
            </a:r>
            <a:r>
              <a:rPr lang="de-DE" baseline="0" dirty="0" err="1" smtClean="0"/>
              <a:t>that</a:t>
            </a:r>
            <a:r>
              <a:rPr lang="de-DE" baseline="0" dirty="0" smtClean="0"/>
              <a:t> </a:t>
            </a:r>
            <a:r>
              <a:rPr lang="de-DE" baseline="0" dirty="0" err="1" smtClean="0"/>
              <a:t>trend</a:t>
            </a:r>
            <a:r>
              <a:rPr lang="de-DE" baseline="0" dirty="0" smtClean="0"/>
              <a:t> </a:t>
            </a:r>
            <a:r>
              <a:rPr lang="de-DE" baseline="0" dirty="0" err="1" smtClean="0"/>
              <a:t>is</a:t>
            </a:r>
            <a:r>
              <a:rPr lang="de-DE" baseline="0" dirty="0" smtClean="0"/>
              <a:t> </a:t>
            </a:r>
            <a:r>
              <a:rPr lang="de-DE" baseline="0" dirty="0" err="1" smtClean="0"/>
              <a:t>critical</a:t>
            </a:r>
            <a:r>
              <a:rPr lang="de-DE" baseline="0" dirty="0" smtClean="0"/>
              <a:t>.</a:t>
            </a:r>
          </a:p>
          <a:p>
            <a:endParaRPr lang="de-DE" baseline="0" dirty="0" smtClean="0"/>
          </a:p>
          <a:p>
            <a:r>
              <a:rPr lang="de-DE" dirty="0" err="1" smtClean="0"/>
              <a:t>Indeed</a:t>
            </a:r>
            <a:r>
              <a:rPr lang="de-DE" dirty="0" smtClean="0"/>
              <a:t>, a</a:t>
            </a:r>
            <a:r>
              <a:rPr lang="de-DE" baseline="0" dirty="0" smtClean="0"/>
              <a:t> </a:t>
            </a:r>
            <a:r>
              <a:rPr lang="de-DE" baseline="0" dirty="0" err="1" smtClean="0"/>
              <a:t>signficant</a:t>
            </a:r>
            <a:r>
              <a:rPr lang="de-DE" baseline="0" dirty="0" smtClean="0"/>
              <a:t> </a:t>
            </a:r>
            <a:r>
              <a:rPr lang="de-DE" baseline="0" dirty="0" err="1" smtClean="0"/>
              <a:t>part</a:t>
            </a:r>
            <a:r>
              <a:rPr lang="de-DE" baseline="0" dirty="0" smtClean="0"/>
              <a:t> </a:t>
            </a:r>
            <a:r>
              <a:rPr lang="de-DE" baseline="0" dirty="0" err="1" smtClean="0"/>
              <a:t>of</a:t>
            </a:r>
            <a:r>
              <a:rPr lang="de-DE" baseline="0" dirty="0" smtClean="0"/>
              <a:t> </a:t>
            </a:r>
            <a:r>
              <a:rPr lang="de-DE" baseline="0" dirty="0" err="1" smtClean="0"/>
              <a:t>agricultural</a:t>
            </a:r>
            <a:r>
              <a:rPr lang="de-DE" baseline="0" dirty="0" smtClean="0"/>
              <a:t> </a:t>
            </a:r>
            <a:r>
              <a:rPr lang="de-DE" baseline="0" dirty="0" err="1" smtClean="0"/>
              <a:t>support</a:t>
            </a:r>
            <a:r>
              <a:rPr lang="de-DE" baseline="0" dirty="0" smtClean="0"/>
              <a:t> </a:t>
            </a:r>
            <a:r>
              <a:rPr lang="de-DE" baseline="0" dirty="0" err="1" smtClean="0"/>
              <a:t>is</a:t>
            </a:r>
            <a:r>
              <a:rPr lang="de-DE" baseline="0" dirty="0" smtClean="0"/>
              <a:t> not </a:t>
            </a:r>
            <a:r>
              <a:rPr lang="de-DE" baseline="0" dirty="0" err="1" smtClean="0"/>
              <a:t>helping</a:t>
            </a:r>
            <a:r>
              <a:rPr lang="de-DE" baseline="0" dirty="0" smtClean="0"/>
              <a:t> cc </a:t>
            </a:r>
            <a:r>
              <a:rPr lang="de-DE" baseline="0" dirty="0" err="1" smtClean="0"/>
              <a:t>mitigation</a:t>
            </a:r>
            <a:r>
              <a:rPr lang="de-DE" baseline="0" dirty="0" smtClean="0"/>
              <a:t>. A </a:t>
            </a:r>
            <a:r>
              <a:rPr lang="de-DE" baseline="0" dirty="0" err="1" smtClean="0"/>
              <a:t>significant</a:t>
            </a:r>
            <a:r>
              <a:rPr lang="de-DE" baseline="0" dirty="0" smtClean="0"/>
              <a:t> </a:t>
            </a:r>
            <a:r>
              <a:rPr lang="de-DE" baseline="0" dirty="0" err="1" smtClean="0"/>
              <a:t>part</a:t>
            </a:r>
            <a:r>
              <a:rPr lang="de-DE" baseline="0" dirty="0" smtClean="0"/>
              <a:t> </a:t>
            </a:r>
            <a:r>
              <a:rPr lang="de-DE" baseline="0" dirty="0" err="1" smtClean="0"/>
              <a:t>of</a:t>
            </a:r>
            <a:r>
              <a:rPr lang="de-DE" baseline="0" dirty="0" smtClean="0"/>
              <a:t> </a:t>
            </a:r>
            <a:r>
              <a:rPr lang="de-DE" baseline="0" dirty="0" err="1" smtClean="0"/>
              <a:t>support</a:t>
            </a:r>
            <a:r>
              <a:rPr lang="de-DE" baseline="0" dirty="0" smtClean="0"/>
              <a:t> – USD 76 </a:t>
            </a:r>
            <a:r>
              <a:rPr lang="de-DE" baseline="0" dirty="0" err="1" smtClean="0"/>
              <a:t>bn</a:t>
            </a:r>
            <a:r>
              <a:rPr lang="de-DE" baseline="0" dirty="0" smtClean="0"/>
              <a:t> p.a., </a:t>
            </a:r>
            <a:r>
              <a:rPr lang="de-DE" baseline="0" dirty="0" err="1" smtClean="0"/>
              <a:t>is</a:t>
            </a:r>
            <a:r>
              <a:rPr lang="de-DE" baseline="0" dirty="0" smtClean="0"/>
              <a:t> </a:t>
            </a:r>
            <a:r>
              <a:rPr lang="de-DE" baseline="0" dirty="0" err="1" smtClean="0"/>
              <a:t>transferred</a:t>
            </a:r>
            <a:r>
              <a:rPr lang="de-DE" baseline="0" dirty="0" smtClean="0"/>
              <a:t> </a:t>
            </a:r>
            <a:r>
              <a:rPr lang="de-DE" baseline="0" dirty="0" err="1" smtClean="0"/>
              <a:t>to</a:t>
            </a:r>
            <a:r>
              <a:rPr lang="de-DE" baseline="0" dirty="0" smtClean="0"/>
              <a:t> </a:t>
            </a:r>
            <a:r>
              <a:rPr lang="de-DE" baseline="0" dirty="0" err="1" smtClean="0"/>
              <a:t>producers</a:t>
            </a:r>
            <a:r>
              <a:rPr lang="de-DE" baseline="0" dirty="0" smtClean="0"/>
              <a:t> </a:t>
            </a:r>
            <a:r>
              <a:rPr lang="de-DE" baseline="0" dirty="0" err="1" smtClean="0"/>
              <a:t>of</a:t>
            </a:r>
            <a:r>
              <a:rPr lang="de-DE" baseline="0" dirty="0" smtClean="0"/>
              <a:t> </a:t>
            </a:r>
            <a:r>
              <a:rPr lang="de-DE" baseline="0" dirty="0" err="1" smtClean="0"/>
              <a:t>beef</a:t>
            </a:r>
            <a:r>
              <a:rPr lang="de-DE" baseline="0" dirty="0" smtClean="0"/>
              <a:t> and </a:t>
            </a:r>
            <a:r>
              <a:rPr lang="de-DE" baseline="0" dirty="0" err="1" smtClean="0"/>
              <a:t>veal</a:t>
            </a:r>
            <a:r>
              <a:rPr lang="de-DE" baseline="0" dirty="0" smtClean="0"/>
              <a:t>, </a:t>
            </a:r>
            <a:r>
              <a:rPr lang="de-DE" baseline="0" dirty="0" err="1" smtClean="0"/>
              <a:t>lamb</a:t>
            </a:r>
            <a:r>
              <a:rPr lang="de-DE" baseline="0" dirty="0" smtClean="0"/>
              <a:t>, and </a:t>
            </a:r>
            <a:r>
              <a:rPr lang="de-DE" baseline="0" dirty="0" err="1" smtClean="0"/>
              <a:t>rice</a:t>
            </a:r>
            <a:r>
              <a:rPr lang="de-DE" baseline="0" dirty="0" smtClean="0"/>
              <a:t>, all </a:t>
            </a:r>
            <a:r>
              <a:rPr lang="de-DE" baseline="0" dirty="0" err="1" smtClean="0"/>
              <a:t>with</a:t>
            </a:r>
            <a:r>
              <a:rPr lang="de-DE" baseline="0" dirty="0" smtClean="0"/>
              <a:t> high </a:t>
            </a:r>
            <a:r>
              <a:rPr lang="de-DE" baseline="0" dirty="0" err="1" smtClean="0"/>
              <a:t>emission</a:t>
            </a:r>
            <a:r>
              <a:rPr lang="de-DE" baseline="0" dirty="0" smtClean="0"/>
              <a:t> </a:t>
            </a:r>
            <a:r>
              <a:rPr lang="de-DE" baseline="0" dirty="0" err="1" smtClean="0"/>
              <a:t>intensities</a:t>
            </a:r>
            <a:r>
              <a:rPr lang="de-DE" baseline="0" dirty="0" smtClean="0"/>
              <a:t>. </a:t>
            </a:r>
          </a:p>
          <a:p>
            <a:r>
              <a:rPr lang="de-DE" baseline="0" dirty="0" err="1" smtClean="0"/>
              <a:t>Another</a:t>
            </a:r>
            <a:r>
              <a:rPr lang="de-DE" baseline="0" dirty="0" smtClean="0"/>
              <a:t> form </a:t>
            </a:r>
            <a:r>
              <a:rPr lang="de-DE" baseline="0" dirty="0" err="1" smtClean="0"/>
              <a:t>of</a:t>
            </a:r>
            <a:r>
              <a:rPr lang="de-DE" baseline="0" dirty="0" smtClean="0"/>
              <a:t> </a:t>
            </a:r>
            <a:r>
              <a:rPr lang="de-DE" baseline="0" dirty="0" err="1" smtClean="0"/>
              <a:t>support</a:t>
            </a:r>
            <a:r>
              <a:rPr lang="de-DE" baseline="0" dirty="0" smtClean="0"/>
              <a:t> </a:t>
            </a:r>
            <a:r>
              <a:rPr lang="de-DE" baseline="0" dirty="0" err="1" smtClean="0"/>
              <a:t>with</a:t>
            </a:r>
            <a:r>
              <a:rPr lang="de-DE" baseline="0" dirty="0" smtClean="0"/>
              <a:t> </a:t>
            </a:r>
            <a:r>
              <a:rPr lang="de-DE" baseline="0" dirty="0" err="1" smtClean="0"/>
              <a:t>significant</a:t>
            </a:r>
            <a:r>
              <a:rPr lang="de-DE" baseline="0" dirty="0" smtClean="0"/>
              <a:t> potential </a:t>
            </a:r>
            <a:r>
              <a:rPr lang="de-DE" baseline="0" dirty="0" err="1" smtClean="0"/>
              <a:t>to</a:t>
            </a:r>
            <a:r>
              <a:rPr lang="de-DE" baseline="0" dirty="0" smtClean="0"/>
              <a:t> </a:t>
            </a:r>
            <a:r>
              <a:rPr lang="de-DE" baseline="0" dirty="0" err="1" smtClean="0"/>
              <a:t>increase</a:t>
            </a:r>
            <a:r>
              <a:rPr lang="de-DE" baseline="0" dirty="0" smtClean="0"/>
              <a:t> </a:t>
            </a:r>
            <a:r>
              <a:rPr lang="de-DE" baseline="0" dirty="0" err="1" smtClean="0"/>
              <a:t>emissions</a:t>
            </a:r>
            <a:r>
              <a:rPr lang="de-DE" baseline="0" dirty="0" smtClean="0"/>
              <a:t> </a:t>
            </a:r>
            <a:r>
              <a:rPr lang="de-DE" baseline="0" dirty="0" err="1" smtClean="0"/>
              <a:t>is</a:t>
            </a:r>
            <a:r>
              <a:rPr lang="de-DE" baseline="0" dirty="0" smtClean="0"/>
              <a:t> </a:t>
            </a:r>
            <a:r>
              <a:rPr lang="de-DE" baseline="0" dirty="0" err="1" smtClean="0"/>
              <a:t>provided</a:t>
            </a:r>
            <a:r>
              <a:rPr lang="de-DE" baseline="0" dirty="0" smtClean="0"/>
              <a:t> </a:t>
            </a:r>
            <a:r>
              <a:rPr lang="de-DE" baseline="0" dirty="0" err="1" smtClean="0"/>
              <a:t>for</a:t>
            </a:r>
            <a:r>
              <a:rPr lang="de-DE" baseline="0" dirty="0" smtClean="0"/>
              <a:t> </a:t>
            </a:r>
            <a:r>
              <a:rPr lang="de-DE" baseline="0" dirty="0" err="1" smtClean="0"/>
              <a:t>the</a:t>
            </a:r>
            <a:r>
              <a:rPr lang="de-DE" baseline="0" dirty="0" smtClean="0"/>
              <a:t> </a:t>
            </a:r>
            <a:r>
              <a:rPr lang="de-DE" baseline="0" dirty="0" err="1" smtClean="0"/>
              <a:t>use</a:t>
            </a:r>
            <a:r>
              <a:rPr lang="de-DE" baseline="0" dirty="0" smtClean="0"/>
              <a:t> </a:t>
            </a:r>
            <a:r>
              <a:rPr lang="de-DE" baseline="0" dirty="0" err="1" smtClean="0"/>
              <a:t>of</a:t>
            </a:r>
            <a:r>
              <a:rPr lang="de-DE" baseline="0" dirty="0" smtClean="0"/>
              <a:t> </a:t>
            </a:r>
            <a:r>
              <a:rPr lang="de-DE" baseline="0" dirty="0" err="1" smtClean="0"/>
              <a:t>specific</a:t>
            </a:r>
            <a:r>
              <a:rPr lang="de-DE" baseline="0" dirty="0" smtClean="0"/>
              <a:t> </a:t>
            </a:r>
            <a:r>
              <a:rPr lang="de-DE" baseline="0" dirty="0" err="1" smtClean="0"/>
              <a:t>production</a:t>
            </a:r>
            <a:r>
              <a:rPr lang="de-DE" baseline="0" dirty="0" smtClean="0"/>
              <a:t> </a:t>
            </a:r>
            <a:r>
              <a:rPr lang="de-DE" baseline="0" dirty="0" err="1" smtClean="0"/>
              <a:t>inputs</a:t>
            </a:r>
            <a:r>
              <a:rPr lang="de-DE" baseline="0" dirty="0" smtClean="0"/>
              <a:t>, such </a:t>
            </a:r>
            <a:r>
              <a:rPr lang="de-DE" baseline="0" dirty="0" err="1" smtClean="0"/>
              <a:t>as</a:t>
            </a:r>
            <a:r>
              <a:rPr lang="de-DE" baseline="0" dirty="0" smtClean="0"/>
              <a:t> </a:t>
            </a:r>
            <a:r>
              <a:rPr lang="de-DE" baseline="0" dirty="0" err="1" smtClean="0"/>
              <a:t>fertilsers</a:t>
            </a:r>
            <a:r>
              <a:rPr lang="de-DE" baseline="0" dirty="0" smtClean="0"/>
              <a:t>, </a:t>
            </a:r>
            <a:r>
              <a:rPr lang="de-DE" baseline="0" dirty="0" err="1" smtClean="0"/>
              <a:t>fuel</a:t>
            </a:r>
            <a:r>
              <a:rPr lang="de-DE" baseline="0" dirty="0" smtClean="0"/>
              <a:t>, </a:t>
            </a:r>
            <a:r>
              <a:rPr lang="de-DE" baseline="0" dirty="0" err="1" smtClean="0"/>
              <a:t>or</a:t>
            </a:r>
            <a:r>
              <a:rPr lang="de-DE" baseline="0" dirty="0" smtClean="0"/>
              <a:t> </a:t>
            </a:r>
            <a:r>
              <a:rPr lang="de-DE" baseline="0" dirty="0" err="1" smtClean="0"/>
              <a:t>irrigation</a:t>
            </a:r>
            <a:r>
              <a:rPr lang="de-DE" baseline="0" dirty="0" smtClean="0"/>
              <a:t>. </a:t>
            </a:r>
            <a:r>
              <a:rPr lang="de-DE" baseline="0" dirty="0" err="1" smtClean="0"/>
              <a:t>While</a:t>
            </a:r>
            <a:r>
              <a:rPr lang="de-DE" baseline="0" dirty="0" smtClean="0"/>
              <a:t> </a:t>
            </a:r>
            <a:r>
              <a:rPr lang="de-DE" baseline="0" dirty="0" err="1" smtClean="0"/>
              <a:t>these</a:t>
            </a:r>
            <a:r>
              <a:rPr lang="de-DE" baseline="0" dirty="0" smtClean="0"/>
              <a:t> </a:t>
            </a:r>
            <a:r>
              <a:rPr lang="de-DE" baseline="0" dirty="0" err="1" smtClean="0"/>
              <a:t>are</a:t>
            </a:r>
            <a:r>
              <a:rPr lang="de-DE" baseline="0" dirty="0" smtClean="0"/>
              <a:t> </a:t>
            </a:r>
            <a:r>
              <a:rPr lang="de-DE" baseline="0" dirty="0" err="1" smtClean="0"/>
              <a:t>often</a:t>
            </a:r>
            <a:r>
              <a:rPr lang="de-DE" baseline="0" dirty="0" smtClean="0"/>
              <a:t> not </a:t>
            </a:r>
            <a:r>
              <a:rPr lang="de-DE" baseline="0" dirty="0" err="1" smtClean="0"/>
              <a:t>commodity</a:t>
            </a:r>
            <a:r>
              <a:rPr lang="de-DE" baseline="0" dirty="0" smtClean="0"/>
              <a:t> </a:t>
            </a:r>
            <a:r>
              <a:rPr lang="de-DE" baseline="0" dirty="0" err="1" smtClean="0"/>
              <a:t>specific</a:t>
            </a:r>
            <a:r>
              <a:rPr lang="de-DE" baseline="0" dirty="0" smtClean="0"/>
              <a:t> (and </a:t>
            </a:r>
            <a:r>
              <a:rPr lang="de-DE" baseline="0" dirty="0" err="1" smtClean="0"/>
              <a:t>hence</a:t>
            </a:r>
            <a:r>
              <a:rPr lang="de-DE" baseline="0" dirty="0" smtClean="0"/>
              <a:t> </a:t>
            </a:r>
            <a:r>
              <a:rPr lang="de-DE" baseline="0" dirty="0" err="1" smtClean="0"/>
              <a:t>don‘t</a:t>
            </a:r>
            <a:r>
              <a:rPr lang="de-DE" baseline="0" dirty="0" smtClean="0"/>
              <a:t> </a:t>
            </a:r>
            <a:r>
              <a:rPr lang="de-DE" baseline="0" dirty="0" err="1" smtClean="0"/>
              <a:t>show</a:t>
            </a:r>
            <a:r>
              <a:rPr lang="de-DE" baseline="0" dirty="0" smtClean="0"/>
              <a:t> </a:t>
            </a:r>
            <a:r>
              <a:rPr lang="de-DE" baseline="0" dirty="0" err="1" smtClean="0"/>
              <a:t>up</a:t>
            </a:r>
            <a:r>
              <a:rPr lang="de-DE" baseline="0" dirty="0" smtClean="0"/>
              <a:t> in </a:t>
            </a:r>
            <a:r>
              <a:rPr lang="de-DE" baseline="0" dirty="0" err="1" smtClean="0"/>
              <a:t>this</a:t>
            </a:r>
            <a:r>
              <a:rPr lang="de-DE" baseline="0" dirty="0" smtClean="0"/>
              <a:t> </a:t>
            </a:r>
            <a:r>
              <a:rPr lang="de-DE" baseline="0" dirty="0" err="1" smtClean="0"/>
              <a:t>graph</a:t>
            </a:r>
            <a:r>
              <a:rPr lang="de-DE" baseline="0" dirty="0" smtClean="0"/>
              <a:t>), </a:t>
            </a:r>
            <a:r>
              <a:rPr lang="de-DE" baseline="0" dirty="0" err="1" smtClean="0"/>
              <a:t>they</a:t>
            </a:r>
            <a:r>
              <a:rPr lang="de-DE" baseline="0" dirty="0" smtClean="0"/>
              <a:t> </a:t>
            </a:r>
            <a:r>
              <a:rPr lang="de-DE" baseline="0" dirty="0" err="1" smtClean="0"/>
              <a:t>increase</a:t>
            </a:r>
            <a:r>
              <a:rPr lang="de-DE" baseline="0" dirty="0" smtClean="0"/>
              <a:t> </a:t>
            </a:r>
            <a:r>
              <a:rPr lang="de-DE" baseline="0" dirty="0" err="1" smtClean="0"/>
              <a:t>the</a:t>
            </a:r>
            <a:r>
              <a:rPr lang="de-DE" baseline="0" dirty="0" smtClean="0"/>
              <a:t> </a:t>
            </a:r>
            <a:r>
              <a:rPr lang="de-DE" baseline="0" dirty="0" err="1" smtClean="0"/>
              <a:t>use</a:t>
            </a:r>
            <a:r>
              <a:rPr lang="de-DE" baseline="0" dirty="0" smtClean="0"/>
              <a:t> </a:t>
            </a:r>
            <a:r>
              <a:rPr lang="de-DE" baseline="0" dirty="0" err="1" smtClean="0"/>
              <a:t>of</a:t>
            </a:r>
            <a:r>
              <a:rPr lang="de-DE" baseline="0" dirty="0" smtClean="0"/>
              <a:t> </a:t>
            </a:r>
            <a:r>
              <a:rPr lang="de-DE" baseline="0" dirty="0" err="1" smtClean="0"/>
              <a:t>those</a:t>
            </a:r>
            <a:r>
              <a:rPr lang="de-DE" baseline="0" dirty="0" smtClean="0"/>
              <a:t> </a:t>
            </a:r>
            <a:r>
              <a:rPr lang="de-DE" baseline="0" dirty="0" err="1" smtClean="0"/>
              <a:t>inputs</a:t>
            </a:r>
            <a:r>
              <a:rPr lang="de-DE" baseline="0" dirty="0" smtClean="0"/>
              <a:t> and </a:t>
            </a:r>
            <a:r>
              <a:rPr lang="de-DE" baseline="0" dirty="0" err="1" smtClean="0"/>
              <a:t>the</a:t>
            </a:r>
            <a:r>
              <a:rPr lang="de-DE" baseline="0" dirty="0" smtClean="0"/>
              <a:t> </a:t>
            </a:r>
            <a:r>
              <a:rPr lang="de-DE" baseline="0" dirty="0" err="1" smtClean="0"/>
              <a:t>emissions</a:t>
            </a:r>
            <a:r>
              <a:rPr lang="de-DE" baseline="0" dirty="0" smtClean="0"/>
              <a:t> </a:t>
            </a:r>
            <a:r>
              <a:rPr lang="de-DE" baseline="0" dirty="0" err="1" smtClean="0"/>
              <a:t>related</a:t>
            </a:r>
            <a:r>
              <a:rPr lang="de-DE" baseline="0" dirty="0" smtClean="0"/>
              <a:t> </a:t>
            </a:r>
            <a:r>
              <a:rPr lang="de-DE" baseline="0" dirty="0" err="1" smtClean="0"/>
              <a:t>to</a:t>
            </a:r>
            <a:r>
              <a:rPr lang="de-DE" baseline="0" dirty="0" smtClean="0"/>
              <a:t> </a:t>
            </a:r>
            <a:r>
              <a:rPr lang="de-DE" baseline="0" dirty="0" err="1" smtClean="0"/>
              <a:t>them</a:t>
            </a:r>
            <a:r>
              <a:rPr lang="de-DE" baseline="0" dirty="0" smtClean="0"/>
              <a:t>, in </a:t>
            </a:r>
            <a:r>
              <a:rPr lang="de-DE" baseline="0" dirty="0" err="1" smtClean="0"/>
              <a:t>addition</a:t>
            </a:r>
            <a:r>
              <a:rPr lang="de-DE" baseline="0" dirty="0" smtClean="0"/>
              <a:t> </a:t>
            </a:r>
            <a:r>
              <a:rPr lang="de-DE" baseline="0" dirty="0" err="1" smtClean="0"/>
              <a:t>to</a:t>
            </a:r>
            <a:r>
              <a:rPr lang="de-DE" baseline="0" dirty="0" smtClean="0"/>
              <a:t> </a:t>
            </a:r>
            <a:r>
              <a:rPr lang="de-DE" baseline="0" dirty="0" err="1" smtClean="0"/>
              <a:t>other</a:t>
            </a:r>
            <a:r>
              <a:rPr lang="de-DE" baseline="0" dirty="0" smtClean="0"/>
              <a:t> environmental </a:t>
            </a:r>
            <a:r>
              <a:rPr lang="de-DE" baseline="0" dirty="0" err="1" smtClean="0"/>
              <a:t>pressures</a:t>
            </a:r>
            <a:r>
              <a:rPr lang="de-DE" baseline="0" dirty="0" smtClean="0"/>
              <a:t> </a:t>
            </a:r>
            <a:r>
              <a:rPr lang="de-DE" baseline="0" dirty="0" err="1" smtClean="0"/>
              <a:t>they</a:t>
            </a:r>
            <a:r>
              <a:rPr lang="de-DE" baseline="0" dirty="0" smtClean="0"/>
              <a:t> </a:t>
            </a:r>
            <a:r>
              <a:rPr lang="de-DE" baseline="0" dirty="0" err="1" smtClean="0"/>
              <a:t>may</a:t>
            </a:r>
            <a:r>
              <a:rPr lang="de-DE" baseline="0" dirty="0" smtClean="0"/>
              <a:t> </a:t>
            </a:r>
            <a:r>
              <a:rPr lang="de-DE" baseline="0" dirty="0" err="1" smtClean="0"/>
              <a:t>increase</a:t>
            </a:r>
            <a:r>
              <a:rPr lang="de-DE" baseline="0" dirty="0" smtClean="0"/>
              <a:t>.</a:t>
            </a:r>
            <a:endParaRPr lang="en-GB" dirty="0" smtClean="0"/>
          </a:p>
          <a:p>
            <a:endParaRPr lang="en-GB" dirty="0"/>
          </a:p>
        </p:txBody>
      </p:sp>
      <p:sp>
        <p:nvSpPr>
          <p:cNvPr id="4" name="Slide Number Placeholder 3"/>
          <p:cNvSpPr>
            <a:spLocks noGrp="1"/>
          </p:cNvSpPr>
          <p:nvPr>
            <p:ph type="sldNum" sz="quarter" idx="10"/>
          </p:nvPr>
        </p:nvSpPr>
        <p:spPr/>
        <p:txBody>
          <a:bodyPr/>
          <a:lstStyle/>
          <a:p>
            <a:fld id="{C6850EA5-A841-49D2-82FA-B33359C9F6AF}" type="slidenum">
              <a:rPr lang="en-GB" smtClean="0"/>
              <a:t>16</a:t>
            </a:fld>
            <a:endParaRPr lang="en-GB"/>
          </a:p>
        </p:txBody>
      </p:sp>
    </p:spTree>
    <p:extLst>
      <p:ext uri="{BB962C8B-B14F-4D97-AF65-F5344CB8AC3E}">
        <p14:creationId xmlns:p14="http://schemas.microsoft.com/office/powerpoint/2010/main" val="1340797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C11435-63B1-4CE8-B48A-D9C1D4104B3D}" type="slidenum">
              <a:rPr lang="en-GB" smtClean="0"/>
              <a:t>17</a:t>
            </a:fld>
            <a:endParaRPr lang="en-GB"/>
          </a:p>
        </p:txBody>
      </p:sp>
    </p:spTree>
    <p:extLst>
      <p:ext uri="{BB962C8B-B14F-4D97-AF65-F5344CB8AC3E}">
        <p14:creationId xmlns:p14="http://schemas.microsoft.com/office/powerpoint/2010/main" val="698140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smtClean="0">
                <a:solidFill>
                  <a:srgbClr val="3F3957"/>
                </a:solidFill>
                <a:latin typeface="Arial" panose="020B0604020202020204" pitchFamily="34" charset="0"/>
                <a:cs typeface="Arial" panose="020B0604020202020204" pitchFamily="34" charset="0"/>
              </a:rPr>
              <a:t>Import dependency on Ukraine and Russia for wheat</a:t>
            </a:r>
            <a:endParaRPr lang="en-GB" dirty="0"/>
          </a:p>
        </p:txBody>
      </p:sp>
      <p:sp>
        <p:nvSpPr>
          <p:cNvPr id="4" name="Slide Number Placeholder 3"/>
          <p:cNvSpPr>
            <a:spLocks noGrp="1"/>
          </p:cNvSpPr>
          <p:nvPr>
            <p:ph type="sldNum" sz="quarter" idx="10"/>
          </p:nvPr>
        </p:nvSpPr>
        <p:spPr/>
        <p:txBody>
          <a:bodyPr/>
          <a:lstStyle/>
          <a:p>
            <a:fld id="{01C11435-63B1-4CE8-B48A-D9C1D4104B3D}" type="slidenum">
              <a:rPr lang="en-GB" smtClean="0"/>
              <a:t>4</a:t>
            </a:fld>
            <a:endParaRPr lang="en-GB"/>
          </a:p>
        </p:txBody>
      </p:sp>
    </p:spTree>
    <p:extLst>
      <p:ext uri="{BB962C8B-B14F-4D97-AF65-F5344CB8AC3E}">
        <p14:creationId xmlns:p14="http://schemas.microsoft.com/office/powerpoint/2010/main" val="654549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Full loss of UKR export capacity leads to 19% increase in global wheat</a:t>
            </a:r>
            <a:r>
              <a:rPr lang="en-GB" baseline="0" dirty="0" smtClean="0"/>
              <a:t> price</a:t>
            </a:r>
          </a:p>
          <a:p>
            <a:r>
              <a:rPr lang="en-GB" dirty="0" smtClean="0"/>
              <a:t>If Russia were to cut exports by 50%, wheat prices would be 34% higher than without the war.</a:t>
            </a:r>
          </a:p>
          <a:p>
            <a:r>
              <a:rPr lang="en-GB" dirty="0" smtClean="0"/>
              <a:t>Two countries would decrease exports, but other countries would increase their exports due to higher international prices</a:t>
            </a:r>
            <a:endParaRPr lang="en-GB" dirty="0"/>
          </a:p>
        </p:txBody>
      </p:sp>
      <p:sp>
        <p:nvSpPr>
          <p:cNvPr id="4" name="Slide Number Placeholder 3"/>
          <p:cNvSpPr>
            <a:spLocks noGrp="1"/>
          </p:cNvSpPr>
          <p:nvPr>
            <p:ph type="sldNum" sz="quarter" idx="10"/>
          </p:nvPr>
        </p:nvSpPr>
        <p:spPr/>
        <p:txBody>
          <a:bodyPr/>
          <a:lstStyle/>
          <a:p>
            <a:fld id="{01C11435-63B1-4CE8-B48A-D9C1D4104B3D}" type="slidenum">
              <a:rPr lang="en-GB" smtClean="0"/>
              <a:t>5</a:t>
            </a:fld>
            <a:endParaRPr lang="en-GB"/>
          </a:p>
        </p:txBody>
      </p:sp>
    </p:spTree>
    <p:extLst>
      <p:ext uri="{BB962C8B-B14F-4D97-AF65-F5344CB8AC3E}">
        <p14:creationId xmlns:p14="http://schemas.microsoft.com/office/powerpoint/2010/main" val="1605251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6125"/>
            <a:ext cx="4972050" cy="3729038"/>
          </a:xfrm>
        </p:spPr>
      </p:sp>
      <p:sp>
        <p:nvSpPr>
          <p:cNvPr id="3" name="Notes Placeholder 2"/>
          <p:cNvSpPr>
            <a:spLocks noGrp="1"/>
          </p:cNvSpPr>
          <p:nvPr>
            <p:ph type="body" idx="1"/>
          </p:nvPr>
        </p:nvSpPr>
        <p:spPr/>
        <p:txBody>
          <a:bodyPr>
            <a:normAutofit/>
          </a:bodyPr>
          <a:lstStyle/>
          <a:p>
            <a:pPr lvl="1"/>
            <a:endParaRPr lang="en-GB" sz="1800" b="1" dirty="0"/>
          </a:p>
        </p:txBody>
      </p:sp>
      <p:sp>
        <p:nvSpPr>
          <p:cNvPr id="4" name="Slide Number Placeholder 3"/>
          <p:cNvSpPr>
            <a:spLocks noGrp="1"/>
          </p:cNvSpPr>
          <p:nvPr>
            <p:ph type="sldNum" sz="quarter" idx="10"/>
          </p:nvPr>
        </p:nvSpPr>
        <p:spPr/>
        <p:txBody>
          <a:bodyPr/>
          <a:lstStyle/>
          <a:p>
            <a:fld id="{7B9420F5-F2A0-4B65-B1AE-20B6B9D98AD1}"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4030046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C11435-63B1-4CE8-B48A-D9C1D4104B3D}" type="slidenum">
              <a:rPr lang="en-GB" smtClean="0"/>
              <a:t>7</a:t>
            </a:fld>
            <a:endParaRPr lang="en-GB"/>
          </a:p>
        </p:txBody>
      </p:sp>
    </p:spTree>
    <p:extLst>
      <p:ext uri="{BB962C8B-B14F-4D97-AF65-F5344CB8AC3E}">
        <p14:creationId xmlns:p14="http://schemas.microsoft.com/office/powerpoint/2010/main" val="3973371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Estimates are based on historical time series from the FAOSTAT Food Balance Sheets database which are extended with the Outlook database. Products not covered in the Outlook are extended by trends. The 38 individual countries and 11 regional aggregates in the baseline are classified into the four income groups according to their respective per-capita income in 2018. The applied thresholds are: low: &lt; USD 1 550, lower-middle: &lt; USD 3 895, upper-middle: &lt; USD 13 000, high: &gt; USD 13 000. Staples include cereals, roots and tubers and pulses. Animal products include meat, dairy products (excluding butter), eggs and fish. Fats include butter and vegetable oil. Sweeteners include sugar and HFCS. The category others includes other crop and animal products.</a:t>
            </a:r>
            <a:endParaRPr lang="en-GB" dirty="0"/>
          </a:p>
        </p:txBody>
      </p:sp>
      <p:sp>
        <p:nvSpPr>
          <p:cNvPr id="4" name="Slide Number Placeholder 3"/>
          <p:cNvSpPr>
            <a:spLocks noGrp="1"/>
          </p:cNvSpPr>
          <p:nvPr>
            <p:ph type="sldNum" sz="quarter" idx="10"/>
          </p:nvPr>
        </p:nvSpPr>
        <p:spPr/>
        <p:txBody>
          <a:bodyPr/>
          <a:lstStyle/>
          <a:p>
            <a:fld id="{01C11435-63B1-4CE8-B48A-D9C1D4104B3D}" type="slidenum">
              <a:rPr lang="en-GB" smtClean="0"/>
              <a:t>8</a:t>
            </a:fld>
            <a:endParaRPr lang="en-GB"/>
          </a:p>
        </p:txBody>
      </p:sp>
    </p:spTree>
    <p:extLst>
      <p:ext uri="{BB962C8B-B14F-4D97-AF65-F5344CB8AC3E}">
        <p14:creationId xmlns:p14="http://schemas.microsoft.com/office/powerpoint/2010/main" val="250255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C11435-63B1-4CE8-B48A-D9C1D4104B3D}" type="slidenum">
              <a:rPr lang="en-GB" smtClean="0"/>
              <a:t>9</a:t>
            </a:fld>
            <a:endParaRPr lang="en-GB"/>
          </a:p>
        </p:txBody>
      </p:sp>
    </p:spTree>
    <p:extLst>
      <p:ext uri="{BB962C8B-B14F-4D97-AF65-F5344CB8AC3E}">
        <p14:creationId xmlns:p14="http://schemas.microsoft.com/office/powerpoint/2010/main" val="33533690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Figure shows the decomposition of total production growth (2012-21 and 2022-31) into growth in land use, land intensification through growth in multi-cropped land, and growth in yields. It covers the following crops: cotton, maize, other coarse grains, other oilseeds, pulses, rice, roots and tubers, soybean, </a:t>
            </a:r>
            <a:r>
              <a:rPr lang="en-US" dirty="0" err="1" smtClean="0"/>
              <a:t>sugarbeet</a:t>
            </a:r>
            <a:r>
              <a:rPr lang="en-US" dirty="0" smtClean="0"/>
              <a:t>, sugarcane, wheat and palm oil. </a:t>
            </a:r>
            <a:endParaRPr lang="en-GB" dirty="0"/>
          </a:p>
        </p:txBody>
      </p:sp>
      <p:sp>
        <p:nvSpPr>
          <p:cNvPr id="4" name="Slide Number Placeholder 3"/>
          <p:cNvSpPr>
            <a:spLocks noGrp="1"/>
          </p:cNvSpPr>
          <p:nvPr>
            <p:ph type="sldNum" sz="quarter" idx="10"/>
          </p:nvPr>
        </p:nvSpPr>
        <p:spPr/>
        <p:txBody>
          <a:bodyPr/>
          <a:lstStyle/>
          <a:p>
            <a:fld id="{01C11435-63B1-4CE8-B48A-D9C1D4104B3D}" type="slidenum">
              <a:rPr lang="en-GB" smtClean="0"/>
              <a:t>10</a:t>
            </a:fld>
            <a:endParaRPr lang="en-GB"/>
          </a:p>
        </p:txBody>
      </p:sp>
    </p:spTree>
    <p:extLst>
      <p:ext uri="{BB962C8B-B14F-4D97-AF65-F5344CB8AC3E}">
        <p14:creationId xmlns:p14="http://schemas.microsoft.com/office/powerpoint/2010/main" val="1330909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1C11435-63B1-4CE8-B48A-D9C1D4104B3D}" type="slidenum">
              <a:rPr lang="en-GB" smtClean="0"/>
              <a:t>11</a:t>
            </a:fld>
            <a:endParaRPr lang="en-GB"/>
          </a:p>
        </p:txBody>
      </p:sp>
    </p:spTree>
    <p:extLst>
      <p:ext uri="{BB962C8B-B14F-4D97-AF65-F5344CB8AC3E}">
        <p14:creationId xmlns:p14="http://schemas.microsoft.com/office/powerpoint/2010/main" val="1650334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 y="116233"/>
            <a:ext cx="9144000" cy="1143001"/>
          </a:xfrm>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a:xfrm>
            <a:off x="6975475" y="6411877"/>
            <a:ext cx="2133600" cy="476250"/>
          </a:xfrm>
          <a:prstGeom prst="rect">
            <a:avLst/>
          </a:prstGeom>
        </p:spPr>
        <p:txBody>
          <a:bodyPr/>
          <a:lstStyle>
            <a:lvl1pPr algn="r">
              <a:defRPr sz="1000">
                <a:solidFill>
                  <a:schemeClr val="bg1"/>
                </a:solidFill>
              </a:defRPr>
            </a:lvl1pPr>
          </a:lstStyle>
          <a:p>
            <a:pPr fontAlgn="base">
              <a:spcBef>
                <a:spcPct val="0"/>
              </a:spcBef>
              <a:spcAft>
                <a:spcPct val="0"/>
              </a:spcAft>
            </a:pPr>
            <a:fld id="{92AFA8F1-EE5C-454C-B89F-3A4C597F8BF3}" type="slidenum">
              <a:rPr lang="en-GB" smtClean="0">
                <a:solidFill>
                  <a:srgbClr val="FFFFFF"/>
                </a:solidFill>
                <a:latin typeface="Arial" charset="0"/>
              </a:rPr>
              <a:pPr fontAlgn="base">
                <a:spcBef>
                  <a:spcPct val="0"/>
                </a:spcBef>
                <a:spcAft>
                  <a:spcPct val="0"/>
                </a:spcAft>
              </a:pPr>
              <a:t>‹#›</a:t>
            </a:fld>
            <a:endParaRPr lang="en-GB" dirty="0">
              <a:solidFill>
                <a:srgbClr val="FFFFFF"/>
              </a:solidFill>
              <a:latin typeface="Arial" charset="0"/>
            </a:endParaRPr>
          </a:p>
        </p:txBody>
      </p:sp>
    </p:spTree>
    <p:extLst>
      <p:ext uri="{BB962C8B-B14F-4D97-AF65-F5344CB8AC3E}">
        <p14:creationId xmlns:p14="http://schemas.microsoft.com/office/powerpoint/2010/main" val="21721269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8913" y="-26988"/>
            <a:ext cx="2147887" cy="61531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3663" y="-26988"/>
            <a:ext cx="6292850" cy="61531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
          <p:cNvSpPr>
            <a:spLocks noGrp="1"/>
          </p:cNvSpPr>
          <p:nvPr>
            <p:ph type="sldNum" sz="quarter" idx="10"/>
          </p:nvPr>
        </p:nvSpPr>
        <p:spPr>
          <a:xfrm>
            <a:off x="6975475" y="6411877"/>
            <a:ext cx="2133600" cy="476250"/>
          </a:xfrm>
          <a:prstGeom prst="rect">
            <a:avLst/>
          </a:prstGeom>
        </p:spPr>
        <p:txBody>
          <a:bodyPr/>
          <a:lstStyle>
            <a:lvl1pPr algn="r">
              <a:defRPr sz="1000">
                <a:solidFill>
                  <a:schemeClr val="bg1"/>
                </a:solidFill>
              </a:defRPr>
            </a:lvl1pPr>
          </a:lstStyle>
          <a:p>
            <a:pPr fontAlgn="base">
              <a:spcBef>
                <a:spcPct val="0"/>
              </a:spcBef>
              <a:spcAft>
                <a:spcPct val="0"/>
              </a:spcAft>
            </a:pPr>
            <a:fld id="{92AFA8F1-EE5C-454C-B89F-3A4C597F8BF3}" type="slidenum">
              <a:rPr lang="en-GB" smtClean="0">
                <a:solidFill>
                  <a:srgbClr val="FFFFFF"/>
                </a:solidFill>
                <a:latin typeface="Arial" charset="0"/>
              </a:rPr>
              <a:pPr fontAlgn="base">
                <a:spcBef>
                  <a:spcPct val="0"/>
                </a:spcBef>
                <a:spcAft>
                  <a:spcPct val="0"/>
                </a:spcAft>
              </a:pPr>
              <a:t>‹#›</a:t>
            </a:fld>
            <a:endParaRPr lang="en-GB" dirty="0">
              <a:solidFill>
                <a:srgbClr val="FFFFFF"/>
              </a:solidFill>
              <a:latin typeface="Arial" charset="0"/>
            </a:endParaRPr>
          </a:p>
        </p:txBody>
      </p:sp>
    </p:spTree>
    <p:extLst>
      <p:ext uri="{BB962C8B-B14F-4D97-AF65-F5344CB8AC3E}">
        <p14:creationId xmlns:p14="http://schemas.microsoft.com/office/powerpoint/2010/main" val="41764842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3663" y="-26988"/>
            <a:ext cx="7718425" cy="1143001"/>
          </a:xfrm>
        </p:spPr>
        <p:txBody>
          <a:bodyPr/>
          <a:lstStyle>
            <a:lvl1pPr>
              <a:defRPr lang="en-US" sz="3200" b="1" dirty="0">
                <a:solidFill>
                  <a:srgbClr val="3F3957"/>
                </a:solidFill>
                <a:latin typeface="Arial" panose="020B0604020202020204" pitchFamily="34" charset="0"/>
                <a:ea typeface="+mj-ea"/>
                <a:cs typeface="Arial" panose="020B0604020202020204" pitchFamily="34" charset="0"/>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341438"/>
            <a:ext cx="4038600" cy="478472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1438"/>
            <a:ext cx="4038600" cy="478472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2"/>
          <p:cNvSpPr>
            <a:spLocks noGrp="1"/>
          </p:cNvSpPr>
          <p:nvPr>
            <p:ph type="sldNum" sz="quarter" idx="10"/>
          </p:nvPr>
        </p:nvSpPr>
        <p:spPr>
          <a:xfrm>
            <a:off x="6975475" y="6411877"/>
            <a:ext cx="2133600" cy="476250"/>
          </a:xfrm>
          <a:prstGeom prst="rect">
            <a:avLst/>
          </a:prstGeom>
        </p:spPr>
        <p:txBody>
          <a:bodyPr/>
          <a:lstStyle>
            <a:lvl1pPr algn="r">
              <a:defRPr sz="1000">
                <a:solidFill>
                  <a:schemeClr val="bg1"/>
                </a:solidFill>
                <a:latin typeface="Arial" panose="020B0604020202020204" pitchFamily="34" charset="0"/>
                <a:cs typeface="Arial" panose="020B0604020202020204" pitchFamily="34" charset="0"/>
              </a:defRPr>
            </a:lvl1pPr>
          </a:lstStyle>
          <a:p>
            <a:pPr fontAlgn="base">
              <a:spcBef>
                <a:spcPct val="0"/>
              </a:spcBef>
              <a:spcAft>
                <a:spcPct val="0"/>
              </a:spcAft>
            </a:pPr>
            <a:fld id="{92AFA8F1-EE5C-454C-B89F-3A4C597F8BF3}" type="slidenum">
              <a:rPr lang="en-GB" smtClean="0">
                <a:solidFill>
                  <a:srgbClr val="FFFFFF"/>
                </a:solidFill>
              </a:rPr>
              <a:pPr fontAlgn="base">
                <a:spcBef>
                  <a:spcPct val="0"/>
                </a:spcBef>
                <a:spcAft>
                  <a:spcPct val="0"/>
                </a:spcAft>
              </a:pPr>
              <a:t>‹#›</a:t>
            </a:fld>
            <a:endParaRPr lang="en-GB" dirty="0">
              <a:solidFill>
                <a:srgbClr val="FFFFFF"/>
              </a:solidFill>
            </a:endParaRPr>
          </a:p>
        </p:txBody>
      </p:sp>
    </p:spTree>
    <p:extLst>
      <p:ext uri="{BB962C8B-B14F-4D97-AF65-F5344CB8AC3E}">
        <p14:creationId xmlns:p14="http://schemas.microsoft.com/office/powerpoint/2010/main" val="294480848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3663" y="-26988"/>
            <a:ext cx="7718425" cy="1143001"/>
          </a:xfrm>
        </p:spPr>
        <p:txBody>
          <a:bodyPr/>
          <a:lstStyle>
            <a:lvl1pPr>
              <a:defRPr lang="en-US" sz="3200" b="1" dirty="0">
                <a:solidFill>
                  <a:srgbClr val="3F3957"/>
                </a:solidFill>
                <a:latin typeface="Arial" panose="020B0604020202020204" pitchFamily="34" charset="0"/>
                <a:ea typeface="+mj-ea"/>
                <a:cs typeface="Arial" panose="020B0604020202020204" pitchFamily="34" charset="0"/>
              </a:defRPr>
            </a:lvl1pPr>
          </a:lstStyle>
          <a:p>
            <a:r>
              <a:rPr lang="en-US" dirty="0" smtClean="0"/>
              <a:t>Click to edit Master title style</a:t>
            </a:r>
            <a:endParaRPr lang="en-US" dirty="0"/>
          </a:p>
        </p:txBody>
      </p:sp>
      <p:sp>
        <p:nvSpPr>
          <p:cNvPr id="3" name="Chart Placeholder 2"/>
          <p:cNvSpPr>
            <a:spLocks noGrp="1"/>
          </p:cNvSpPr>
          <p:nvPr>
            <p:ph type="chart" idx="1"/>
          </p:nvPr>
        </p:nvSpPr>
        <p:spPr>
          <a:xfrm>
            <a:off x="457200" y="1341438"/>
            <a:ext cx="8229600" cy="4784725"/>
          </a:xfrm>
        </p:spPr>
        <p:txBody>
          <a:bodyPr/>
          <a:lstStyle/>
          <a:p>
            <a:endParaRPr lang="en-US" dirty="0"/>
          </a:p>
        </p:txBody>
      </p:sp>
      <p:sp>
        <p:nvSpPr>
          <p:cNvPr id="5" name="Slide Number Placeholder 2"/>
          <p:cNvSpPr>
            <a:spLocks noGrp="1"/>
          </p:cNvSpPr>
          <p:nvPr>
            <p:ph type="sldNum" sz="quarter" idx="10"/>
          </p:nvPr>
        </p:nvSpPr>
        <p:spPr>
          <a:xfrm>
            <a:off x="6975475" y="6411877"/>
            <a:ext cx="2133600" cy="476250"/>
          </a:xfrm>
          <a:prstGeom prst="rect">
            <a:avLst/>
          </a:prstGeom>
        </p:spPr>
        <p:txBody>
          <a:bodyPr/>
          <a:lstStyle>
            <a:lvl1pPr algn="r">
              <a:defRPr sz="1000">
                <a:solidFill>
                  <a:schemeClr val="bg1"/>
                </a:solidFill>
              </a:defRPr>
            </a:lvl1pPr>
          </a:lstStyle>
          <a:p>
            <a:pPr fontAlgn="base">
              <a:spcBef>
                <a:spcPct val="0"/>
              </a:spcBef>
              <a:spcAft>
                <a:spcPct val="0"/>
              </a:spcAft>
            </a:pPr>
            <a:fld id="{92AFA8F1-EE5C-454C-B89F-3A4C597F8BF3}" type="slidenum">
              <a:rPr lang="en-GB" smtClean="0">
                <a:solidFill>
                  <a:srgbClr val="FFFFFF"/>
                </a:solidFill>
                <a:latin typeface="Arial" charset="0"/>
              </a:rPr>
              <a:pPr fontAlgn="base">
                <a:spcBef>
                  <a:spcPct val="0"/>
                </a:spcBef>
                <a:spcAft>
                  <a:spcPct val="0"/>
                </a:spcAft>
              </a:pPr>
              <a:t>‹#›</a:t>
            </a:fld>
            <a:endParaRPr lang="en-GB" dirty="0">
              <a:solidFill>
                <a:srgbClr val="FFFFFF"/>
              </a:solidFill>
              <a:latin typeface="Arial" charset="0"/>
            </a:endParaRPr>
          </a:p>
        </p:txBody>
      </p:sp>
    </p:spTree>
    <p:extLst>
      <p:ext uri="{BB962C8B-B14F-4D97-AF65-F5344CB8AC3E}">
        <p14:creationId xmlns:p14="http://schemas.microsoft.com/office/powerpoint/2010/main" val="411992467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3663" y="-26988"/>
            <a:ext cx="7718425" cy="1143001"/>
          </a:xfrm>
        </p:spPr>
        <p:txBody>
          <a:bodyPr/>
          <a:lstStyle>
            <a:lvl1pPr>
              <a:defRPr lang="en-US" sz="3200" b="1" dirty="0">
                <a:solidFill>
                  <a:srgbClr val="3F3957"/>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341438"/>
            <a:ext cx="4038600" cy="4784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341438"/>
            <a:ext cx="4038600" cy="2316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10000"/>
            <a:ext cx="4038600" cy="2316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2"/>
          <p:cNvSpPr>
            <a:spLocks noGrp="1"/>
          </p:cNvSpPr>
          <p:nvPr>
            <p:ph type="sldNum" sz="quarter" idx="10"/>
          </p:nvPr>
        </p:nvSpPr>
        <p:spPr>
          <a:xfrm>
            <a:off x="6975475" y="6411877"/>
            <a:ext cx="2133600" cy="476250"/>
          </a:xfrm>
          <a:prstGeom prst="rect">
            <a:avLst/>
          </a:prstGeom>
        </p:spPr>
        <p:txBody>
          <a:bodyPr/>
          <a:lstStyle>
            <a:lvl1pPr algn="r">
              <a:defRPr sz="1000">
                <a:solidFill>
                  <a:schemeClr val="bg1"/>
                </a:solidFill>
              </a:defRPr>
            </a:lvl1pPr>
          </a:lstStyle>
          <a:p>
            <a:pPr fontAlgn="base">
              <a:spcBef>
                <a:spcPct val="0"/>
              </a:spcBef>
              <a:spcAft>
                <a:spcPct val="0"/>
              </a:spcAft>
            </a:pPr>
            <a:fld id="{92AFA8F1-EE5C-454C-B89F-3A4C597F8BF3}" type="slidenum">
              <a:rPr lang="en-GB" smtClean="0">
                <a:solidFill>
                  <a:srgbClr val="FFFFFF"/>
                </a:solidFill>
                <a:latin typeface="Arial" charset="0"/>
              </a:rPr>
              <a:pPr fontAlgn="base">
                <a:spcBef>
                  <a:spcPct val="0"/>
                </a:spcBef>
                <a:spcAft>
                  <a:spcPct val="0"/>
                </a:spcAft>
              </a:pPr>
              <a:t>‹#›</a:t>
            </a:fld>
            <a:endParaRPr lang="en-GB" dirty="0">
              <a:solidFill>
                <a:srgbClr val="FFFFFF"/>
              </a:solidFill>
              <a:latin typeface="Arial" charset="0"/>
            </a:endParaRPr>
          </a:p>
        </p:txBody>
      </p:sp>
    </p:spTree>
    <p:extLst>
      <p:ext uri="{BB962C8B-B14F-4D97-AF65-F5344CB8AC3E}">
        <p14:creationId xmlns:p14="http://schemas.microsoft.com/office/powerpoint/2010/main" val="181649163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smtClean="0"/>
              <a:t>Cliquez pour modifier les styles du texte du masque</a:t>
            </a:r>
            <a:endParaRPr lang="en-US" dirty="0" smtClean="0"/>
          </a:p>
          <a:p>
            <a:pPr lvl="1" eaLnBrk="1" latinLnBrk="0" hangingPunct="1"/>
            <a:r>
              <a:rPr lang="en-US" dirty="0" err="1" smtClean="0"/>
              <a:t>Deuxième</a:t>
            </a:r>
            <a:r>
              <a:rPr lang="en-US" dirty="0" smtClean="0"/>
              <a:t> </a:t>
            </a:r>
            <a:r>
              <a:rPr lang="en-US" dirty="0" err="1" smtClean="0"/>
              <a:t>niveau</a:t>
            </a:r>
            <a:endParaRPr lang="en-US" dirty="0" smtClean="0"/>
          </a:p>
          <a:p>
            <a:pPr lvl="2" eaLnBrk="1" latinLnBrk="0" hangingPunct="1"/>
            <a:r>
              <a:rPr lang="en-US" dirty="0" err="1" smtClean="0"/>
              <a:t>Troisième</a:t>
            </a:r>
            <a:r>
              <a:rPr lang="en-US" dirty="0" smtClean="0"/>
              <a:t> </a:t>
            </a:r>
            <a:r>
              <a:rPr lang="en-US" dirty="0" err="1" smtClean="0"/>
              <a:t>niveau</a:t>
            </a:r>
            <a:endParaRPr lang="en-US" dirty="0" smtClean="0"/>
          </a:p>
          <a:p>
            <a:pPr lvl="3" eaLnBrk="1" latinLnBrk="0" hangingPunct="1"/>
            <a:r>
              <a:rPr lang="en-US" dirty="0" err="1" smtClean="0"/>
              <a:t>Quatrième</a:t>
            </a:r>
            <a:r>
              <a:rPr lang="en-US" dirty="0" smtClean="0"/>
              <a:t> </a:t>
            </a:r>
            <a:r>
              <a:rPr lang="en-US" dirty="0" err="1" smtClean="0"/>
              <a:t>niveau</a:t>
            </a:r>
            <a:endParaRPr lang="en-US" dirty="0" smtClean="0"/>
          </a:p>
          <a:p>
            <a:pPr lvl="4" eaLnBrk="1" latinLnBrk="0" hangingPunct="1"/>
            <a:r>
              <a:rPr lang="en-US" dirty="0" err="1" smtClean="0"/>
              <a:t>Cinquième</a:t>
            </a:r>
            <a:r>
              <a:rPr lang="en-US" dirty="0" smtClean="0"/>
              <a:t> </a:t>
            </a:r>
            <a:r>
              <a:rPr lang="en-US" dirty="0" err="1" smtClean="0"/>
              <a:t>niveau</a:t>
            </a:r>
            <a:endParaRPr kumimoji="0" lang="en-US" dirty="0"/>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lang="en-US" sz="3200" b="1" dirty="0">
                <a:solidFill>
                  <a:srgbClr val="3F3957"/>
                </a:solidFill>
                <a:latin typeface="+mj-lt"/>
                <a:ea typeface="+mj-ea"/>
                <a:cs typeface="+mj-cs"/>
              </a:defRPr>
            </a:lvl1pPr>
          </a:lstStyle>
          <a:p>
            <a:r>
              <a:rPr lang="fr-FR" dirty="0" smtClean="0"/>
              <a:t>Cliquez pour modifier le titre</a:t>
            </a:r>
            <a:br>
              <a:rPr lang="fr-FR" dirty="0" smtClean="0"/>
            </a:br>
            <a:r>
              <a:rPr lang="fr-FR" dirty="0" smtClean="0"/>
              <a:t>Le titre peut-être étendu sur deux lignes</a:t>
            </a:r>
            <a:endParaRPr lang="en-US" dirty="0"/>
          </a:p>
        </p:txBody>
      </p:sp>
    </p:spTree>
    <p:extLst>
      <p:ext uri="{BB962C8B-B14F-4D97-AF65-F5344CB8AC3E}">
        <p14:creationId xmlns:p14="http://schemas.microsoft.com/office/powerpoint/2010/main" val="278953462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GB" sz="3200" b="1" dirty="0">
                <a:solidFill>
                  <a:srgbClr val="3F3957"/>
                </a:solidFill>
                <a:latin typeface="+mj-lt"/>
                <a:ea typeface="+mj-ea"/>
                <a:cs typeface="+mj-cs"/>
              </a:defRPr>
            </a:lvl1pPr>
          </a:lstStyle>
          <a:p>
            <a:r>
              <a:rPr lang="en-US" dirty="0" smtClean="0"/>
              <a:t>Click to edit Master title style</a:t>
            </a:r>
            <a:endParaRPr lang="en-GB" dirty="0"/>
          </a:p>
        </p:txBody>
      </p:sp>
      <p:sp>
        <p:nvSpPr>
          <p:cNvPr id="3" name="Date Placeholder 2"/>
          <p:cNvSpPr>
            <a:spLocks noGrp="1"/>
          </p:cNvSpPr>
          <p:nvPr>
            <p:ph type="dt" sz="half" idx="10"/>
          </p:nvPr>
        </p:nvSpPr>
        <p:spPr>
          <a:xfrm>
            <a:off x="403200" y="6411600"/>
            <a:ext cx="900000" cy="244800"/>
          </a:xfrm>
          <a:prstGeom prst="rect">
            <a:avLst/>
          </a:prstGeom>
        </p:spPr>
        <p:txBody>
          <a:bodyPr/>
          <a:lstStyle/>
          <a:p>
            <a:pPr algn="ctr" fontAlgn="base">
              <a:spcBef>
                <a:spcPct val="0"/>
              </a:spcBef>
              <a:spcAft>
                <a:spcPct val="0"/>
              </a:spcAft>
            </a:pPr>
            <a:fld id="{F74F295F-7D12-47A2-941F-8DA450C0DD1C}" type="datetime1">
              <a:rPr lang="fr-FR">
                <a:solidFill>
                  <a:srgbClr val="000000"/>
                </a:solidFill>
                <a:latin typeface="Arial" charset="0"/>
                <a:cs typeface="Arial" charset="0"/>
              </a:rPr>
              <a:pPr algn="ctr" fontAlgn="base">
                <a:spcBef>
                  <a:spcPct val="0"/>
                </a:spcBef>
                <a:spcAft>
                  <a:spcPct val="0"/>
                </a:spcAft>
              </a:pPr>
              <a:t>12/07/2022</a:t>
            </a:fld>
            <a:endParaRPr lang="fr-FR" dirty="0">
              <a:solidFill>
                <a:srgbClr val="000000"/>
              </a:solidFill>
              <a:latin typeface="Arial" charset="0"/>
              <a:cs typeface="Arial" charset="0"/>
            </a:endParaRPr>
          </a:p>
        </p:txBody>
      </p:sp>
      <p:sp>
        <p:nvSpPr>
          <p:cNvPr id="4" name="Footer Placeholder 3"/>
          <p:cNvSpPr>
            <a:spLocks noGrp="1"/>
          </p:cNvSpPr>
          <p:nvPr>
            <p:ph type="ftr" sz="quarter" idx="11"/>
          </p:nvPr>
        </p:nvSpPr>
        <p:spPr>
          <a:xfrm>
            <a:off x="1368000" y="6411600"/>
            <a:ext cx="4680000" cy="244800"/>
          </a:xfrm>
          <a:prstGeom prst="rect">
            <a:avLst/>
          </a:prstGeom>
        </p:spPr>
        <p:txBody>
          <a:bodyPr/>
          <a:lstStyle/>
          <a:p>
            <a:pPr algn="ctr" fontAlgn="base">
              <a:spcBef>
                <a:spcPct val="0"/>
              </a:spcBef>
              <a:spcAft>
                <a:spcPct val="0"/>
              </a:spcAft>
            </a:pPr>
            <a:endParaRPr lang="fr-FR" dirty="0">
              <a:solidFill>
                <a:srgbClr val="000000"/>
              </a:solidFill>
              <a:latin typeface="Arial" charset="0"/>
              <a:cs typeface="Arial" charset="0"/>
            </a:endParaRPr>
          </a:p>
        </p:txBody>
      </p:sp>
      <p:sp>
        <p:nvSpPr>
          <p:cNvPr id="7" name="Slide Number Placeholder 2"/>
          <p:cNvSpPr>
            <a:spLocks noGrp="1"/>
          </p:cNvSpPr>
          <p:nvPr>
            <p:ph type="sldNum" sz="quarter" idx="12"/>
          </p:nvPr>
        </p:nvSpPr>
        <p:spPr>
          <a:xfrm>
            <a:off x="6975475" y="6411877"/>
            <a:ext cx="2133600" cy="476250"/>
          </a:xfrm>
          <a:prstGeom prst="rect">
            <a:avLst/>
          </a:prstGeom>
        </p:spPr>
        <p:txBody>
          <a:bodyPr/>
          <a:lstStyle>
            <a:lvl1pPr algn="r">
              <a:defRPr sz="1000">
                <a:solidFill>
                  <a:schemeClr val="bg1"/>
                </a:solidFill>
              </a:defRPr>
            </a:lvl1pPr>
          </a:lstStyle>
          <a:p>
            <a:pPr fontAlgn="base">
              <a:spcBef>
                <a:spcPct val="0"/>
              </a:spcBef>
              <a:spcAft>
                <a:spcPct val="0"/>
              </a:spcAft>
            </a:pPr>
            <a:fld id="{92AFA8F1-EE5C-454C-B89F-3A4C597F8BF3}" type="slidenum">
              <a:rPr lang="en-GB" smtClean="0">
                <a:solidFill>
                  <a:srgbClr val="FFFFFF"/>
                </a:solidFill>
                <a:latin typeface="Arial" charset="0"/>
              </a:rPr>
              <a:pPr fontAlgn="base">
                <a:spcBef>
                  <a:spcPct val="0"/>
                </a:spcBef>
                <a:spcAft>
                  <a:spcPct val="0"/>
                </a:spcAft>
              </a:pPr>
              <a:t>‹#›</a:t>
            </a:fld>
            <a:endParaRPr lang="en-GB" dirty="0">
              <a:solidFill>
                <a:srgbClr val="FFFFFF"/>
              </a:solidFill>
              <a:latin typeface="Arial" charset="0"/>
            </a:endParaRPr>
          </a:p>
        </p:txBody>
      </p:sp>
    </p:spTree>
    <p:extLst>
      <p:ext uri="{BB962C8B-B14F-4D97-AF65-F5344CB8AC3E}">
        <p14:creationId xmlns:p14="http://schemas.microsoft.com/office/powerpoint/2010/main" val="1979806156"/>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Layout for freeform page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88290" y="1878331"/>
            <a:ext cx="7514108" cy="4122737"/>
          </a:xfrm>
          <a:prstGeom prst="rect">
            <a:avLst/>
          </a:prstGeom>
        </p:spPr>
        <p:txBody>
          <a:bodyPr>
            <a:normAutofit/>
          </a:bodyPr>
          <a:lstStyle>
            <a:lvl1pPr>
              <a:lnSpc>
                <a:spcPct val="100000"/>
              </a:lnSpc>
              <a:spcBef>
                <a:spcPts val="0"/>
              </a:spcBef>
              <a:defRPr sz="2200" b="0">
                <a:solidFill>
                  <a:schemeClr val="tx1">
                    <a:lumMod val="65000"/>
                    <a:lumOff val="35000"/>
                  </a:schemeClr>
                </a:solidFill>
                <a:latin typeface="Arial" panose="020B0604020202020204" pitchFamily="34" charset="0"/>
                <a:cs typeface="Arial" panose="020B0604020202020204" pitchFamily="34" charset="0"/>
              </a:defRPr>
            </a:lvl1pPr>
            <a:lvl2pPr>
              <a:lnSpc>
                <a:spcPct val="100000"/>
              </a:lnSpc>
              <a:spcBef>
                <a:spcPts val="0"/>
              </a:spcBef>
              <a:defRPr sz="2100" b="0">
                <a:solidFill>
                  <a:schemeClr val="tx1">
                    <a:lumMod val="65000"/>
                    <a:lumOff val="35000"/>
                  </a:schemeClr>
                </a:solidFill>
                <a:latin typeface="Arial" panose="020B0604020202020204" pitchFamily="34" charset="0"/>
                <a:cs typeface="Arial" panose="020B0604020202020204" pitchFamily="34" charset="0"/>
              </a:defRPr>
            </a:lvl2pPr>
            <a:lvl3pPr>
              <a:lnSpc>
                <a:spcPct val="100000"/>
              </a:lnSpc>
              <a:spcBef>
                <a:spcPts val="0"/>
              </a:spcBef>
              <a:defRPr sz="2000" b="0">
                <a:solidFill>
                  <a:schemeClr val="tx1">
                    <a:lumMod val="65000"/>
                    <a:lumOff val="35000"/>
                  </a:schemeClr>
                </a:solidFill>
                <a:latin typeface="Arial" panose="020B0604020202020204" pitchFamily="34" charset="0"/>
                <a:cs typeface="Arial" panose="020B0604020202020204" pitchFamily="34" charset="0"/>
              </a:defRPr>
            </a:lvl3pPr>
            <a:lvl4pPr>
              <a:lnSpc>
                <a:spcPct val="100000"/>
              </a:lnSpc>
              <a:spcBef>
                <a:spcPts val="0"/>
              </a:spcBef>
              <a:defRPr sz="1900">
                <a:solidFill>
                  <a:schemeClr val="tx1">
                    <a:lumMod val="65000"/>
                    <a:lumOff val="35000"/>
                  </a:schemeClr>
                </a:solidFill>
                <a:latin typeface="Arial" panose="020B0604020202020204" pitchFamily="34" charset="0"/>
                <a:cs typeface="Arial" panose="020B0604020202020204" pitchFamily="34" charset="0"/>
              </a:defRPr>
            </a:lvl4pPr>
            <a:lvl5pPr>
              <a:lnSpc>
                <a:spcPct val="100000"/>
              </a:lnSpc>
              <a:spcBef>
                <a:spcPts val="0"/>
              </a:spcBef>
              <a:defRPr sz="1800">
                <a:solidFill>
                  <a:schemeClr val="tx1">
                    <a:lumMod val="65000"/>
                    <a:lumOff val="35000"/>
                  </a:schemeClr>
                </a:solidFill>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Text Placeholder 9"/>
          <p:cNvSpPr>
            <a:spLocks noGrp="1"/>
          </p:cNvSpPr>
          <p:nvPr>
            <p:ph type="body" sz="quarter" idx="15" hasCustomPrompt="1"/>
          </p:nvPr>
        </p:nvSpPr>
        <p:spPr>
          <a:xfrm>
            <a:off x="478768" y="1219200"/>
            <a:ext cx="7728851" cy="657226"/>
          </a:xfrm>
          <a:prstGeom prst="rect">
            <a:avLst/>
          </a:prstGeom>
        </p:spPr>
        <p:txBody>
          <a:bodyPr anchor="ctr" anchorCtr="0">
            <a:noAutofit/>
          </a:bodyPr>
          <a:lstStyle>
            <a:lvl1pPr marL="0" indent="0">
              <a:buNone/>
              <a:defRPr sz="2500" b="1">
                <a:solidFill>
                  <a:schemeClr val="tx1">
                    <a:lumMod val="65000"/>
                    <a:lumOff val="35000"/>
                  </a:schemeClr>
                </a:solidFill>
                <a:latin typeface="Arial" panose="020B0604020202020204" pitchFamily="34" charset="0"/>
                <a:cs typeface="Arial" panose="020B0604020202020204" pitchFamily="34" charset="0"/>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smtClean="0"/>
              <a:t>Insert title of slide</a:t>
            </a:r>
          </a:p>
        </p:txBody>
      </p:sp>
      <p:sp>
        <p:nvSpPr>
          <p:cNvPr id="8" name="Text Placeholder 7"/>
          <p:cNvSpPr>
            <a:spLocks noGrp="1"/>
          </p:cNvSpPr>
          <p:nvPr>
            <p:ph type="body" sz="quarter" idx="17" hasCustomPrompt="1"/>
          </p:nvPr>
        </p:nvSpPr>
        <p:spPr>
          <a:xfrm>
            <a:off x="583541" y="6012502"/>
            <a:ext cx="7509651" cy="192088"/>
          </a:xfrm>
          <a:prstGeom prst="rect">
            <a:avLst/>
          </a:prstGeom>
        </p:spPr>
        <p:txBody>
          <a:bodyPr>
            <a:noAutofit/>
          </a:bodyPr>
          <a:lstStyle>
            <a:lvl1pPr marL="0" indent="0">
              <a:buNone/>
              <a:defRPr sz="800" baseline="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GB" sz="800" dirty="0" smtClean="0">
                <a:latin typeface="Arial" panose="020B0604020202020204" pitchFamily="34" charset="0"/>
                <a:cs typeface="Arial" panose="020B0604020202020204" pitchFamily="34" charset="0"/>
              </a:rPr>
              <a:t>Insert source information for graphs and diagrams here</a:t>
            </a:r>
            <a:endParaRPr lang="en-GB" dirty="0"/>
          </a:p>
        </p:txBody>
      </p:sp>
      <p:sp>
        <p:nvSpPr>
          <p:cNvPr id="18" name="Rectangle 17"/>
          <p:cNvSpPr/>
          <p:nvPr userDrawn="1"/>
        </p:nvSpPr>
        <p:spPr>
          <a:xfrm>
            <a:off x="506579" y="6488670"/>
            <a:ext cx="7917475" cy="307777"/>
          </a:xfrm>
          <a:prstGeom prst="rect">
            <a:avLst/>
          </a:prstGeom>
        </p:spPr>
        <p:txBody>
          <a:bodyPr wrap="square">
            <a:spAutoFit/>
          </a:bodyPr>
          <a:lstStyle/>
          <a:p>
            <a:pPr>
              <a:defRPr/>
            </a:pPr>
            <a:r>
              <a:rPr lang="en-GB" sz="700" dirty="0">
                <a:solidFill>
                  <a:srgbClr val="000000">
                    <a:lumMod val="50000"/>
                    <a:lumOff val="50000"/>
                  </a:srgbClr>
                </a:solidFill>
                <a:latin typeface="Arial" panose="020B0604020202020204" pitchFamily="34" charset="0"/>
                <a:cs typeface="Arial" panose="020B0604020202020204" pitchFamily="34" charset="0"/>
              </a:rPr>
              <a:t>| </a:t>
            </a:r>
            <a:r>
              <a:rPr lang="en-GB" sz="700" dirty="0">
                <a:solidFill>
                  <a:srgbClr val="3082BA"/>
                </a:solidFill>
                <a:latin typeface="Arial" panose="020B0604020202020204" pitchFamily="34" charset="0"/>
                <a:cs typeface="Arial" panose="020B0604020202020204" pitchFamily="34" charset="0"/>
              </a:rPr>
              <a:t>www.agri-outlook.org</a:t>
            </a:r>
            <a:r>
              <a:rPr lang="en-GB" sz="700" dirty="0">
                <a:solidFill>
                  <a:srgbClr val="04629A"/>
                </a:solidFill>
                <a:latin typeface="Arial" panose="020B0604020202020204" pitchFamily="34" charset="0"/>
                <a:cs typeface="Arial" panose="020B0604020202020204" pitchFamily="34" charset="0"/>
              </a:rPr>
              <a:t> </a:t>
            </a:r>
            <a:r>
              <a:rPr lang="en-GB" sz="700" dirty="0">
                <a:solidFill>
                  <a:srgbClr val="000000">
                    <a:lumMod val="65000"/>
                    <a:lumOff val="35000"/>
                  </a:srgbClr>
                </a:solidFill>
                <a:latin typeface="Arial" panose="020B0604020202020204" pitchFamily="34" charset="0"/>
                <a:cs typeface="Arial" panose="020B0604020202020204" pitchFamily="34" charset="0"/>
              </a:rPr>
              <a:t>|</a:t>
            </a:r>
            <a:r>
              <a:rPr lang="en-GB" sz="700" dirty="0">
                <a:solidFill>
                  <a:srgbClr val="04629A"/>
                </a:solidFill>
                <a:latin typeface="Arial" panose="020B0604020202020204" pitchFamily="34" charset="0"/>
                <a:cs typeface="Arial" panose="020B0604020202020204" pitchFamily="34" charset="0"/>
              </a:rPr>
              <a:t>  </a:t>
            </a:r>
            <a:r>
              <a:rPr lang="en-GB" sz="700" dirty="0">
                <a:solidFill>
                  <a:srgbClr val="3082BA"/>
                </a:solidFill>
                <a:latin typeface="Arial" panose="020B0604020202020204" pitchFamily="34" charset="0"/>
                <a:cs typeface="Arial" panose="020B0604020202020204" pitchFamily="34" charset="0"/>
              </a:rPr>
              <a:t>#</a:t>
            </a:r>
            <a:r>
              <a:rPr lang="en-GB" sz="700" dirty="0" err="1">
                <a:solidFill>
                  <a:srgbClr val="3082BA"/>
                </a:solidFill>
                <a:latin typeface="Arial" panose="020B0604020202020204" pitchFamily="34" charset="0"/>
                <a:cs typeface="Arial" panose="020B0604020202020204" pitchFamily="34" charset="0"/>
              </a:rPr>
              <a:t>AgOutlook</a:t>
            </a:r>
            <a:endParaRPr lang="id-ID" sz="700" dirty="0">
              <a:solidFill>
                <a:srgbClr val="3082BA"/>
              </a:solidFill>
              <a:latin typeface="Arial" panose="020B0604020202020204" pitchFamily="34" charset="0"/>
              <a:cs typeface="Arial" panose="020B0604020202020204" pitchFamily="34" charset="0"/>
            </a:endParaRPr>
          </a:p>
          <a:p>
            <a:pPr>
              <a:defRPr/>
            </a:pPr>
            <a:endParaRPr lang="id-ID" sz="700" dirty="0">
              <a:solidFill>
                <a:srgbClr val="000000">
                  <a:lumMod val="50000"/>
                  <a:lumOff val="5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480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bldLst>
      <p:bldP spid="18" grpId="0"/>
      <p:bldP spid="18" grpId="1"/>
      <p:bldP spid="18" grpId="2"/>
      <p:bldP spid="18" grpId="3"/>
      <p:bldP spid="18" grpId="4"/>
      <p:bldP spid="18" grpId="5"/>
      <p:bldP spid="18" grpId="6"/>
      <p:bldP spid="18" grpId="7"/>
      <p:bldP spid="18" grpId="8"/>
      <p:bldP spid="18" grpId="9"/>
      <p:bldP spid="18" grpId="10"/>
      <p:bldP spid="18" grpId="11"/>
      <p:bldP spid="18" grpId="12"/>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00349" y="2295678"/>
            <a:ext cx="5181600" cy="2811463"/>
          </a:xfrm>
        </p:spPr>
        <p:txBody>
          <a:bodyPr/>
          <a:lstStyle>
            <a:lvl1pPr>
              <a:defRPr/>
            </a:lvl1pPr>
          </a:lstStyle>
          <a:p>
            <a:endParaRPr lang="en-GB" dirty="0"/>
          </a:p>
        </p:txBody>
      </p:sp>
      <p:sp>
        <p:nvSpPr>
          <p:cNvPr id="3075" name="Rectangle 3"/>
          <p:cNvSpPr>
            <a:spLocks noGrp="1" noChangeArrowheads="1"/>
          </p:cNvSpPr>
          <p:nvPr>
            <p:ph type="subTitle" idx="1"/>
          </p:nvPr>
        </p:nvSpPr>
        <p:spPr>
          <a:xfrm>
            <a:off x="0" y="5661025"/>
            <a:ext cx="9144000" cy="841375"/>
          </a:xfrm>
        </p:spPr>
        <p:txBody>
          <a:bodyPr/>
          <a:lstStyle>
            <a:lvl1pPr marL="0" indent="0" algn="ctr">
              <a:buFontTx/>
              <a:buNone/>
              <a:defRPr>
                <a:solidFill>
                  <a:srgbClr val="4D4D4D"/>
                </a:solidFill>
              </a:defRPr>
            </a:lvl1pPr>
          </a:lstStyle>
          <a:p>
            <a:endParaRPr lang="en-GB" dirty="0"/>
          </a:p>
        </p:txBody>
      </p:sp>
      <p:sp>
        <p:nvSpPr>
          <p:cNvPr id="3078" name="Rectangle 6"/>
          <p:cNvSpPr>
            <a:spLocks noGrp="1" noChangeArrowheads="1"/>
          </p:cNvSpPr>
          <p:nvPr>
            <p:ph type="sldNum" sz="quarter" idx="4"/>
          </p:nvPr>
        </p:nvSpPr>
        <p:spPr>
          <a:xfrm>
            <a:off x="6553200" y="6408738"/>
            <a:ext cx="2133600" cy="476250"/>
          </a:xfrm>
          <a:prstGeom prst="rect">
            <a:avLst/>
          </a:prstGeom>
        </p:spPr>
        <p:txBody>
          <a:bodyPr/>
          <a:lstStyle>
            <a:lvl1pPr>
              <a:defRPr/>
            </a:lvl1pPr>
          </a:lstStyle>
          <a:p>
            <a:fld id="{D847A693-FAD9-4520-AFE1-A83C9EC12235}" type="slidenum">
              <a:rPr lang="en-GB">
                <a:solidFill>
                  <a:srgbClr val="000000"/>
                </a:solidFill>
              </a:rPr>
              <a:pPr/>
              <a:t>‹#›</a:t>
            </a:fld>
            <a:endParaRPr lang="en-GB" dirty="0">
              <a:solidFill>
                <a:srgbClr val="000000"/>
              </a:solidFill>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34" y="4758"/>
            <a:ext cx="9155607" cy="761360"/>
          </a:xfrm>
          <a:prstGeom prst="rect">
            <a:avLst/>
          </a:prstGeom>
        </p:spPr>
      </p:pic>
    </p:spTree>
    <p:extLst>
      <p:ext uri="{BB962C8B-B14F-4D97-AF65-F5344CB8AC3E}">
        <p14:creationId xmlns:p14="http://schemas.microsoft.com/office/powerpoint/2010/main" val="356753574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smtClean="0"/>
              <a:t>Cliquez pour modifier les styles du texte du masque</a:t>
            </a:r>
            <a:endParaRPr lang="en-US" dirty="0" smtClean="0"/>
          </a:p>
          <a:p>
            <a:pPr lvl="1" eaLnBrk="1" latinLnBrk="0" hangingPunct="1"/>
            <a:r>
              <a:rPr lang="en-US" dirty="0" err="1" smtClean="0"/>
              <a:t>Deuxième</a:t>
            </a:r>
            <a:r>
              <a:rPr lang="en-US" dirty="0" smtClean="0"/>
              <a:t> </a:t>
            </a:r>
            <a:r>
              <a:rPr lang="en-US" dirty="0" err="1" smtClean="0"/>
              <a:t>niveau</a:t>
            </a:r>
            <a:endParaRPr lang="en-US" dirty="0" smtClean="0"/>
          </a:p>
          <a:p>
            <a:pPr lvl="2" eaLnBrk="1" latinLnBrk="0" hangingPunct="1"/>
            <a:r>
              <a:rPr lang="en-US" dirty="0" err="1" smtClean="0"/>
              <a:t>Troisième</a:t>
            </a:r>
            <a:r>
              <a:rPr lang="en-US" dirty="0" smtClean="0"/>
              <a:t> </a:t>
            </a:r>
            <a:r>
              <a:rPr lang="en-US" dirty="0" err="1" smtClean="0"/>
              <a:t>niveau</a:t>
            </a:r>
            <a:endParaRPr lang="en-US" dirty="0" smtClean="0"/>
          </a:p>
          <a:p>
            <a:pPr lvl="3" eaLnBrk="1" latinLnBrk="0" hangingPunct="1"/>
            <a:r>
              <a:rPr lang="en-US" dirty="0" err="1" smtClean="0"/>
              <a:t>Quatrième</a:t>
            </a:r>
            <a:r>
              <a:rPr lang="en-US" dirty="0" smtClean="0"/>
              <a:t> </a:t>
            </a:r>
            <a:r>
              <a:rPr lang="en-US" dirty="0" err="1" smtClean="0"/>
              <a:t>niveau</a:t>
            </a:r>
            <a:endParaRPr lang="en-US" dirty="0" smtClean="0"/>
          </a:p>
          <a:p>
            <a:pPr lvl="4" eaLnBrk="1" latinLnBrk="0" hangingPunct="1"/>
            <a:r>
              <a:rPr lang="en-US" dirty="0" err="1" smtClean="0"/>
              <a:t>Cinquième</a:t>
            </a:r>
            <a:r>
              <a:rPr lang="en-US" dirty="0" smtClean="0"/>
              <a:t> </a:t>
            </a:r>
            <a:r>
              <a:rPr lang="en-US" dirty="0" err="1" smtClean="0"/>
              <a:t>niveau</a:t>
            </a:r>
            <a:endParaRPr kumimoji="0" lang="en-US" dirty="0"/>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lang="en-US" sz="3200" b="1" dirty="0">
                <a:solidFill>
                  <a:srgbClr val="3F3957"/>
                </a:solidFill>
                <a:latin typeface="+mj-lt"/>
                <a:ea typeface="+mj-ea"/>
                <a:cs typeface="+mj-cs"/>
              </a:defRPr>
            </a:lvl1pPr>
          </a:lstStyle>
          <a:p>
            <a:r>
              <a:rPr lang="fr-FR" dirty="0" smtClean="0"/>
              <a:t>Cliquez pour modifier le titre</a:t>
            </a:r>
            <a:br>
              <a:rPr lang="fr-FR" dirty="0" smtClean="0"/>
            </a:br>
            <a:r>
              <a:rPr lang="fr-FR" dirty="0" smtClean="0"/>
              <a:t>Le titre peut-être étendu sur deux lignes</a:t>
            </a:r>
            <a:endParaRPr lang="en-US" dirty="0"/>
          </a:p>
        </p:txBody>
      </p:sp>
    </p:spTree>
    <p:extLst>
      <p:ext uri="{BB962C8B-B14F-4D97-AF65-F5344CB8AC3E}">
        <p14:creationId xmlns:p14="http://schemas.microsoft.com/office/powerpoint/2010/main" val="346093600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smtClean="0"/>
              <a:t>Cliquez pour modifier les styles du texte du masque</a:t>
            </a:r>
            <a:endParaRPr lang="en-US" dirty="0" smtClean="0"/>
          </a:p>
          <a:p>
            <a:pPr lvl="1" eaLnBrk="1" latinLnBrk="0" hangingPunct="1"/>
            <a:r>
              <a:rPr lang="en-US" dirty="0" err="1" smtClean="0"/>
              <a:t>Deuxième</a:t>
            </a:r>
            <a:r>
              <a:rPr lang="en-US" dirty="0" smtClean="0"/>
              <a:t> </a:t>
            </a:r>
            <a:r>
              <a:rPr lang="en-US" dirty="0" err="1" smtClean="0"/>
              <a:t>niveau</a:t>
            </a:r>
            <a:endParaRPr lang="en-US" dirty="0" smtClean="0"/>
          </a:p>
          <a:p>
            <a:pPr lvl="2" eaLnBrk="1" latinLnBrk="0" hangingPunct="1"/>
            <a:r>
              <a:rPr lang="en-US" dirty="0" err="1" smtClean="0"/>
              <a:t>Troisième</a:t>
            </a:r>
            <a:r>
              <a:rPr lang="en-US" dirty="0" smtClean="0"/>
              <a:t> </a:t>
            </a:r>
            <a:r>
              <a:rPr lang="en-US" dirty="0" err="1" smtClean="0"/>
              <a:t>niveau</a:t>
            </a:r>
            <a:endParaRPr lang="en-US" dirty="0" smtClean="0"/>
          </a:p>
          <a:p>
            <a:pPr lvl="3" eaLnBrk="1" latinLnBrk="0" hangingPunct="1"/>
            <a:r>
              <a:rPr lang="en-US" dirty="0" err="1" smtClean="0"/>
              <a:t>Quatrième</a:t>
            </a:r>
            <a:r>
              <a:rPr lang="en-US" dirty="0" smtClean="0"/>
              <a:t> </a:t>
            </a:r>
            <a:r>
              <a:rPr lang="en-US" dirty="0" err="1" smtClean="0"/>
              <a:t>niveau</a:t>
            </a:r>
            <a:endParaRPr lang="en-US" dirty="0" smtClean="0"/>
          </a:p>
          <a:p>
            <a:pPr lvl="4" eaLnBrk="1" latinLnBrk="0" hangingPunct="1"/>
            <a:r>
              <a:rPr lang="en-US" dirty="0" err="1" smtClean="0"/>
              <a:t>Cinquième</a:t>
            </a:r>
            <a:r>
              <a:rPr lang="en-US" dirty="0" smtClean="0"/>
              <a:t> </a:t>
            </a:r>
            <a:r>
              <a:rPr lang="en-US" dirty="0" err="1" smtClean="0"/>
              <a:t>niveau</a:t>
            </a:r>
            <a:endParaRPr kumimoji="0" lang="en-US" dirty="0"/>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lang="en-US" sz="3200" b="1" dirty="0">
                <a:solidFill>
                  <a:srgbClr val="3F3957"/>
                </a:solidFill>
                <a:latin typeface="+mj-lt"/>
                <a:ea typeface="+mj-ea"/>
                <a:cs typeface="+mj-cs"/>
              </a:defRPr>
            </a:lvl1pPr>
          </a:lstStyle>
          <a:p>
            <a:r>
              <a:rPr lang="fr-FR" dirty="0" smtClean="0"/>
              <a:t>Cliquez pour modifier le titre</a:t>
            </a:r>
            <a:br>
              <a:rPr lang="fr-FR" dirty="0" smtClean="0"/>
            </a:br>
            <a:r>
              <a:rPr lang="fr-FR" dirty="0" smtClean="0"/>
              <a:t>Le titre peut-être étendu sur deux lignes</a:t>
            </a:r>
            <a:endParaRPr lang="en-US" dirty="0"/>
          </a:p>
        </p:txBody>
      </p:sp>
    </p:spTree>
    <p:extLst>
      <p:ext uri="{BB962C8B-B14F-4D97-AF65-F5344CB8AC3E}">
        <p14:creationId xmlns:p14="http://schemas.microsoft.com/office/powerpoint/2010/main" val="28948414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116233"/>
            <a:ext cx="9144000" cy="1143001"/>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6975475" y="6400860"/>
            <a:ext cx="2133600" cy="476250"/>
          </a:xfrm>
          <a:prstGeom prst="rect">
            <a:avLst/>
          </a:prstGeom>
        </p:spPr>
        <p:txBody>
          <a:bodyPr/>
          <a:lstStyle>
            <a:lvl1pPr algn="r">
              <a:defRPr sz="1000">
                <a:solidFill>
                  <a:schemeClr val="bg1"/>
                </a:solidFill>
              </a:defRPr>
            </a:lvl1pPr>
          </a:lstStyle>
          <a:p>
            <a:pPr fontAlgn="base">
              <a:spcBef>
                <a:spcPct val="0"/>
              </a:spcBef>
              <a:spcAft>
                <a:spcPct val="0"/>
              </a:spcAft>
            </a:pPr>
            <a:fld id="{D28732F4-3BC8-42E1-BF87-A6174121E35E}" type="slidenum">
              <a:rPr lang="en-GB" smtClean="0">
                <a:solidFill>
                  <a:srgbClr val="FFFFFF"/>
                </a:solidFill>
                <a:latin typeface="Arial" charset="0"/>
              </a:rPr>
              <a:pPr fontAlgn="base">
                <a:spcBef>
                  <a:spcPct val="0"/>
                </a:spcBef>
                <a:spcAft>
                  <a:spcPct val="0"/>
                </a:spcAft>
              </a:pPr>
              <a:t>‹#›</a:t>
            </a:fld>
            <a:endParaRPr lang="en-GB" dirty="0">
              <a:solidFill>
                <a:srgbClr val="FFFFFF"/>
              </a:solidFill>
              <a:latin typeface="Arial" charset="0"/>
            </a:endParaRPr>
          </a:p>
        </p:txBody>
      </p:sp>
    </p:spTree>
    <p:extLst>
      <p:ext uri="{BB962C8B-B14F-4D97-AF65-F5344CB8AC3E}">
        <p14:creationId xmlns:p14="http://schemas.microsoft.com/office/powerpoint/2010/main" val="114159573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smtClean="0"/>
              <a:t>Cliquez pour modifier les styles du texte du masque</a:t>
            </a:r>
            <a:endParaRPr lang="en-US" dirty="0" smtClean="0"/>
          </a:p>
          <a:p>
            <a:pPr lvl="1" eaLnBrk="1" latinLnBrk="0" hangingPunct="1"/>
            <a:r>
              <a:rPr lang="en-US" dirty="0" err="1" smtClean="0"/>
              <a:t>Deuxième</a:t>
            </a:r>
            <a:r>
              <a:rPr lang="en-US" dirty="0" smtClean="0"/>
              <a:t> </a:t>
            </a:r>
            <a:r>
              <a:rPr lang="en-US" dirty="0" err="1" smtClean="0"/>
              <a:t>niveau</a:t>
            </a:r>
            <a:endParaRPr lang="en-US" dirty="0" smtClean="0"/>
          </a:p>
          <a:p>
            <a:pPr lvl="2" eaLnBrk="1" latinLnBrk="0" hangingPunct="1"/>
            <a:r>
              <a:rPr lang="en-US" dirty="0" err="1" smtClean="0"/>
              <a:t>Troisième</a:t>
            </a:r>
            <a:r>
              <a:rPr lang="en-US" dirty="0" smtClean="0"/>
              <a:t> </a:t>
            </a:r>
            <a:r>
              <a:rPr lang="en-US" dirty="0" err="1" smtClean="0"/>
              <a:t>niveau</a:t>
            </a:r>
            <a:endParaRPr lang="en-US" dirty="0" smtClean="0"/>
          </a:p>
          <a:p>
            <a:pPr lvl="3" eaLnBrk="1" latinLnBrk="0" hangingPunct="1"/>
            <a:r>
              <a:rPr lang="en-US" dirty="0" err="1" smtClean="0"/>
              <a:t>Quatrième</a:t>
            </a:r>
            <a:r>
              <a:rPr lang="en-US" dirty="0" smtClean="0"/>
              <a:t> </a:t>
            </a:r>
            <a:r>
              <a:rPr lang="en-US" dirty="0" err="1" smtClean="0"/>
              <a:t>niveau</a:t>
            </a:r>
            <a:endParaRPr lang="en-US" dirty="0" smtClean="0"/>
          </a:p>
          <a:p>
            <a:pPr lvl="4" eaLnBrk="1" latinLnBrk="0" hangingPunct="1"/>
            <a:r>
              <a:rPr lang="en-US" dirty="0" err="1" smtClean="0"/>
              <a:t>Cinquième</a:t>
            </a:r>
            <a:r>
              <a:rPr lang="en-US" dirty="0" smtClean="0"/>
              <a:t> </a:t>
            </a:r>
            <a:r>
              <a:rPr lang="en-US" dirty="0" err="1" smtClean="0"/>
              <a:t>niveau</a:t>
            </a:r>
            <a:endParaRPr kumimoji="0" lang="en-US" dirty="0"/>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lang="en-US" sz="3200" b="1" dirty="0">
                <a:solidFill>
                  <a:srgbClr val="3F3957"/>
                </a:solidFill>
                <a:latin typeface="+mj-lt"/>
                <a:ea typeface="+mj-ea"/>
                <a:cs typeface="+mj-cs"/>
              </a:defRPr>
            </a:lvl1pPr>
          </a:lstStyle>
          <a:p>
            <a:r>
              <a:rPr lang="fr-FR" dirty="0" smtClean="0"/>
              <a:t>Cliquez pour modifier le titre</a:t>
            </a:r>
            <a:br>
              <a:rPr lang="fr-FR" dirty="0" smtClean="0"/>
            </a:br>
            <a:r>
              <a:rPr lang="fr-FR" dirty="0" smtClean="0"/>
              <a:t>Le titre peut-être étendu sur deux lignes</a:t>
            </a:r>
            <a:endParaRPr lang="en-US" dirty="0"/>
          </a:p>
        </p:txBody>
      </p:sp>
    </p:spTree>
    <p:extLst>
      <p:ext uri="{BB962C8B-B14F-4D97-AF65-F5344CB8AC3E}">
        <p14:creationId xmlns:p14="http://schemas.microsoft.com/office/powerpoint/2010/main" val="269494072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UTLOOK_2021">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60395"/>
          </a:xfrm>
          <a:prstGeom prst="rect">
            <a:avLst/>
          </a:prstGeom>
        </p:spPr>
      </p:pic>
    </p:spTree>
    <p:extLst>
      <p:ext uri="{BB962C8B-B14F-4D97-AF65-F5344CB8AC3E}">
        <p14:creationId xmlns:p14="http://schemas.microsoft.com/office/powerpoint/2010/main" val="2820212630"/>
      </p:ext>
    </p:extLst>
  </p:cSld>
  <p:clrMapOvr>
    <a:masterClrMapping/>
  </p:clrMapOvr>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5"/>
            <a:ext cx="78867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Date Placeholder 2"/>
          <p:cNvSpPr>
            <a:spLocks noGrp="1"/>
          </p:cNvSpPr>
          <p:nvPr>
            <p:ph type="dt" sz="half" idx="10"/>
          </p:nvPr>
        </p:nvSpPr>
        <p:spPr/>
        <p:txBody>
          <a:bodyPr/>
          <a:lstStyle/>
          <a:p>
            <a:fld id="{BD7434AE-7333-4511-BC76-2FF39E8F3CE6}" type="datetimeFigureOut">
              <a:rPr lang="en-GB" smtClean="0"/>
              <a:t>12/07/2022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D042A9-0C43-4124-BBB4-F08F5FCD4FB8}" type="slidenum">
              <a:rPr lang="en-GB" smtClean="0"/>
              <a:t>‹#›</a:t>
            </a:fld>
            <a:endParaRPr lang="en-GB"/>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097605"/>
            <a:ext cx="9144000" cy="760395"/>
          </a:xfrm>
          <a:prstGeom prst="rect">
            <a:avLst/>
          </a:prstGeom>
        </p:spPr>
      </p:pic>
    </p:spTree>
    <p:extLst>
      <p:ext uri="{BB962C8B-B14F-4D97-AF65-F5344CB8AC3E}">
        <p14:creationId xmlns:p14="http://schemas.microsoft.com/office/powerpoint/2010/main" val="3601420849"/>
      </p:ext>
    </p:extLst>
  </p:cSld>
  <p:clrMapOvr>
    <a:masterClrMapping/>
  </p:clrMapOvr>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1" y="1122364"/>
            <a:ext cx="6858000" cy="2387600"/>
          </a:xfrm>
          <a:prstGeom prst="rect">
            <a:avLst/>
          </a:prstGeom>
        </p:spPr>
        <p:txBody>
          <a:bodyPr anchor="b"/>
          <a:lstStyle>
            <a:lvl1pPr algn="ctr">
              <a:defRPr sz="4400">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143001" y="3602038"/>
            <a:ext cx="6858000" cy="1655762"/>
          </a:xfrm>
        </p:spPr>
        <p:txBody>
          <a:bodyPr/>
          <a:lstStyle>
            <a:lvl1pPr marL="0" indent="0" algn="ctr">
              <a:buNone/>
              <a:defRPr sz="1800"/>
            </a:lvl1pPr>
            <a:lvl2pPr marL="342882" indent="0" algn="ctr">
              <a:buNone/>
              <a:defRPr sz="1500"/>
            </a:lvl2pPr>
            <a:lvl3pPr marL="685764" indent="0" algn="ctr">
              <a:buNone/>
              <a:defRPr sz="1350"/>
            </a:lvl3pPr>
            <a:lvl4pPr marL="1028645" indent="0" algn="ctr">
              <a:buNone/>
              <a:defRPr sz="1200"/>
            </a:lvl4pPr>
            <a:lvl5pPr marL="1371527" indent="0" algn="ctr">
              <a:buNone/>
              <a:defRPr sz="1200"/>
            </a:lvl5pPr>
            <a:lvl6pPr marL="1714409" indent="0" algn="ctr">
              <a:buNone/>
              <a:defRPr sz="1200"/>
            </a:lvl6pPr>
            <a:lvl7pPr marL="2057291" indent="0" algn="ctr">
              <a:buNone/>
              <a:defRPr sz="1200"/>
            </a:lvl7pPr>
            <a:lvl8pPr marL="2400172" indent="0" algn="ctr">
              <a:buNone/>
              <a:defRPr sz="1200"/>
            </a:lvl8pPr>
            <a:lvl9pPr marL="2743055" indent="0" algn="ctr">
              <a:buNone/>
              <a:defRPr sz="1200"/>
            </a:lvl9pPr>
          </a:lstStyle>
          <a:p>
            <a:r>
              <a:rPr lang="en-US" smtClean="0"/>
              <a:t>Click to edit Master subtitle style</a:t>
            </a:r>
            <a:endParaRPr lang="en-GB"/>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55607" cy="761360"/>
          </a:xfrm>
          <a:prstGeom prst="rect">
            <a:avLst/>
          </a:prstGeom>
        </p:spPr>
      </p:pic>
    </p:spTree>
    <p:extLst>
      <p:ext uri="{BB962C8B-B14F-4D97-AF65-F5344CB8AC3E}">
        <p14:creationId xmlns:p14="http://schemas.microsoft.com/office/powerpoint/2010/main" val="379624395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5"/>
            <a:ext cx="78867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628651" y="1690688"/>
            <a:ext cx="78867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10"/>
          </p:nvPr>
        </p:nvSpPr>
        <p:spPr/>
        <p:txBody>
          <a:bodyPr/>
          <a:lstStyle/>
          <a:p>
            <a:fld id="{BD7434AE-7333-4511-BC76-2FF39E8F3CE6}" type="datetimeFigureOut">
              <a:rPr lang="en-GB" smtClean="0"/>
              <a:t>12/07/2022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fontAlgn="base">
              <a:spcBef>
                <a:spcPct val="0"/>
              </a:spcBef>
              <a:spcAft>
                <a:spcPct val="0"/>
              </a:spcAft>
            </a:pPr>
            <a:fld id="{D28732F4-3BC8-42E1-BF87-A6174121E35E}" type="slidenum">
              <a:rPr lang="en-GB" smtClean="0">
                <a:solidFill>
                  <a:srgbClr val="FFFFFF"/>
                </a:solidFill>
                <a:latin typeface="Arial" charset="0"/>
              </a:rPr>
              <a:pPr fontAlgn="base">
                <a:spcBef>
                  <a:spcPct val="0"/>
                </a:spcBef>
                <a:spcAft>
                  <a:spcPct val="0"/>
                </a:spcAft>
              </a:pPr>
              <a:t>‹#›</a:t>
            </a:fld>
            <a:endParaRPr lang="en-GB" dirty="0">
              <a:solidFill>
                <a:srgbClr val="FFFFFF"/>
              </a:solidFill>
              <a:latin typeface="Arial" charset="0"/>
            </a:endParaRPr>
          </a:p>
        </p:txBody>
      </p:sp>
    </p:spTree>
    <p:extLst>
      <p:ext uri="{BB962C8B-B14F-4D97-AF65-F5344CB8AC3E}">
        <p14:creationId xmlns:p14="http://schemas.microsoft.com/office/powerpoint/2010/main" val="401875749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5"/>
            <a:ext cx="78867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pPr algn="ctr" fontAlgn="base">
              <a:spcBef>
                <a:spcPct val="0"/>
              </a:spcBef>
              <a:spcAft>
                <a:spcPct val="0"/>
              </a:spcAft>
            </a:pPr>
            <a:fld id="{F74F295F-7D12-47A2-941F-8DA450C0DD1C}" type="datetime1">
              <a:rPr lang="fr-FR" smtClean="0">
                <a:solidFill>
                  <a:srgbClr val="000000"/>
                </a:solidFill>
              </a:rPr>
              <a:pPr algn="ctr" fontAlgn="base">
                <a:spcBef>
                  <a:spcPct val="0"/>
                </a:spcBef>
                <a:spcAft>
                  <a:spcPct val="0"/>
                </a:spcAft>
              </a:pPr>
              <a:t>12/07/2022</a:t>
            </a:fld>
            <a:endParaRPr lang="fr-FR" dirty="0">
              <a:solidFill>
                <a:srgbClr val="000000"/>
              </a:solidFill>
            </a:endParaRPr>
          </a:p>
        </p:txBody>
      </p:sp>
      <p:sp>
        <p:nvSpPr>
          <p:cNvPr id="4" name="Footer Placeholder 3"/>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pPr fontAlgn="base">
              <a:spcBef>
                <a:spcPct val="0"/>
              </a:spcBef>
              <a:spcAft>
                <a:spcPct val="0"/>
              </a:spcAft>
            </a:pPr>
            <a:endParaRPr lang="fr-FR" dirty="0">
              <a:solidFill>
                <a:srgbClr val="000000"/>
              </a:solidFill>
            </a:endParaRPr>
          </a:p>
        </p:txBody>
      </p:sp>
      <p:sp>
        <p:nvSpPr>
          <p:cNvPr id="5" name="Slide Number Placeholder 4"/>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fontAlgn="base">
              <a:spcBef>
                <a:spcPct val="0"/>
              </a:spcBef>
              <a:spcAft>
                <a:spcPct val="0"/>
              </a:spcAft>
            </a:pPr>
            <a:fld id="{92AFA8F1-EE5C-454C-B89F-3A4C597F8BF3}" type="slidenum">
              <a:rPr lang="en-GB" smtClean="0">
                <a:solidFill>
                  <a:srgbClr val="FFFFFF"/>
                </a:solidFill>
              </a:rPr>
              <a:pPr fontAlgn="base">
                <a:spcBef>
                  <a:spcPct val="0"/>
                </a:spcBef>
                <a:spcAft>
                  <a:spcPct val="0"/>
                </a:spcAft>
              </a:pPr>
              <a:t>‹#›</a:t>
            </a:fld>
            <a:endParaRPr lang="en-GB" dirty="0">
              <a:solidFill>
                <a:srgbClr val="FFFFFF"/>
              </a:solidFill>
            </a:endParaRPr>
          </a:p>
        </p:txBody>
      </p:sp>
    </p:spTree>
    <p:extLst>
      <p:ext uri="{BB962C8B-B14F-4D97-AF65-F5344CB8AC3E}">
        <p14:creationId xmlns:p14="http://schemas.microsoft.com/office/powerpoint/2010/main" val="763427820"/>
      </p:ext>
    </p:extLst>
  </p:cSld>
  <p:clrMapOvr>
    <a:masterClrMapping/>
  </p:clrMapOvr>
  <p:transition spd="med">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39"/>
            <a:ext cx="7886700" cy="2852737"/>
          </a:xfrm>
          <a:prstGeom prst="rect">
            <a:avLst/>
          </a:prstGeom>
        </p:spPr>
        <p:txBody>
          <a:bodyPr anchor="b"/>
          <a:lstStyle>
            <a:lvl1pPr>
              <a:defRPr sz="4500">
                <a:latin typeface="Arial" panose="020B0604020202020204" pitchFamily="34" charset="0"/>
                <a:cs typeface="Arial" panose="020B0604020202020204" pitchFamily="34" charset="0"/>
              </a:defRPr>
            </a:lvl1pPr>
          </a:lstStyle>
          <a:p>
            <a:r>
              <a:rPr lang="en-US" dirty="0" err="1" smtClean="0"/>
              <a:t>Calick</a:t>
            </a:r>
            <a:r>
              <a:rPr lang="en-US" dirty="0" smtClean="0"/>
              <a:t> to edit Master title style</a:t>
            </a:r>
            <a:endParaRPr lang="en-GB"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882" indent="0">
              <a:buNone/>
              <a:defRPr sz="1500">
                <a:solidFill>
                  <a:schemeClr val="tx1">
                    <a:tint val="75000"/>
                  </a:schemeClr>
                </a:solidFill>
              </a:defRPr>
            </a:lvl2pPr>
            <a:lvl3pPr marL="685764" indent="0">
              <a:buNone/>
              <a:defRPr sz="1350">
                <a:solidFill>
                  <a:schemeClr val="tx1">
                    <a:tint val="75000"/>
                  </a:schemeClr>
                </a:solidFill>
              </a:defRPr>
            </a:lvl3pPr>
            <a:lvl4pPr marL="1028645" indent="0">
              <a:buNone/>
              <a:defRPr sz="1200">
                <a:solidFill>
                  <a:schemeClr val="tx1">
                    <a:tint val="75000"/>
                  </a:schemeClr>
                </a:solidFill>
              </a:defRPr>
            </a:lvl4pPr>
            <a:lvl5pPr marL="1371527" indent="0">
              <a:buNone/>
              <a:defRPr sz="1200">
                <a:solidFill>
                  <a:schemeClr val="tx1">
                    <a:tint val="75000"/>
                  </a:schemeClr>
                </a:solidFill>
              </a:defRPr>
            </a:lvl5pPr>
            <a:lvl6pPr marL="1714409" indent="0">
              <a:buNone/>
              <a:defRPr sz="1200">
                <a:solidFill>
                  <a:schemeClr val="tx1">
                    <a:tint val="75000"/>
                  </a:schemeClr>
                </a:solidFill>
              </a:defRPr>
            </a:lvl6pPr>
            <a:lvl7pPr marL="2057291" indent="0">
              <a:buNone/>
              <a:defRPr sz="1200">
                <a:solidFill>
                  <a:schemeClr val="tx1">
                    <a:tint val="75000"/>
                  </a:schemeClr>
                </a:solidFill>
              </a:defRPr>
            </a:lvl7pPr>
            <a:lvl8pPr marL="2400172" indent="0">
              <a:buNone/>
              <a:defRPr sz="1200">
                <a:solidFill>
                  <a:schemeClr val="tx1">
                    <a:tint val="75000"/>
                  </a:schemeClr>
                </a:solidFill>
              </a:defRPr>
            </a:lvl8pPr>
            <a:lvl9pPr marL="2743055"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D7434AE-7333-4511-BC76-2FF39E8F3CE6}" type="datetimeFigureOut">
              <a:rPr lang="en-GB" smtClean="0"/>
              <a:t>12/07/2022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algn="ctr" fontAlgn="base">
              <a:spcBef>
                <a:spcPct val="0"/>
              </a:spcBef>
              <a:spcAft>
                <a:spcPct val="0"/>
              </a:spcAft>
            </a:pPr>
            <a:fld id="{C5DC7847-7591-4DF1-A6DE-006BD2B4CD09}" type="slidenum">
              <a:rPr lang="en-GB" smtClean="0">
                <a:solidFill>
                  <a:srgbClr val="000000"/>
                </a:solidFill>
                <a:latin typeface="Arial" charset="0"/>
              </a:rPr>
              <a:pPr algn="ctr" fontAlgn="base">
                <a:spcBef>
                  <a:spcPct val="0"/>
                </a:spcBef>
                <a:spcAft>
                  <a:spcPct val="0"/>
                </a:spcAft>
              </a:pPr>
              <a:t>‹#›</a:t>
            </a:fld>
            <a:endParaRPr lang="en-GB" dirty="0">
              <a:solidFill>
                <a:srgbClr val="000000"/>
              </a:solidFill>
              <a:latin typeface="Arial" charset="0"/>
            </a:endParaRPr>
          </a:p>
        </p:txBody>
      </p:sp>
    </p:spTree>
    <p:extLst>
      <p:ext uri="{BB962C8B-B14F-4D97-AF65-F5344CB8AC3E}">
        <p14:creationId xmlns:p14="http://schemas.microsoft.com/office/powerpoint/2010/main" val="9761319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5"/>
            <a:ext cx="78867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1"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D7434AE-7333-4511-BC76-2FF39E8F3CE6}" type="datetimeFigureOut">
              <a:rPr lang="en-GB" smtClean="0"/>
              <a:t>12/07/2022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algn="ctr" fontAlgn="base">
              <a:spcBef>
                <a:spcPct val="0"/>
              </a:spcBef>
              <a:spcAft>
                <a:spcPct val="0"/>
              </a:spcAft>
            </a:pPr>
            <a:fld id="{0D1AAB85-291E-4F34-A248-47C85DE36A91}" type="slidenum">
              <a:rPr lang="en-GB" smtClean="0">
                <a:solidFill>
                  <a:srgbClr val="000000"/>
                </a:solidFill>
                <a:latin typeface="Arial" charset="0"/>
              </a:rPr>
              <a:pPr algn="ctr" fontAlgn="base">
                <a:spcBef>
                  <a:spcPct val="0"/>
                </a:spcBef>
                <a:spcAft>
                  <a:spcPct val="0"/>
                </a:spcAft>
              </a:pPr>
              <a:t>‹#›</a:t>
            </a:fld>
            <a:endParaRPr lang="en-GB" dirty="0">
              <a:solidFill>
                <a:srgbClr val="000000"/>
              </a:solidFill>
              <a:latin typeface="Arial" charset="0"/>
            </a:endParaRPr>
          </a:p>
        </p:txBody>
      </p:sp>
    </p:spTree>
    <p:extLst>
      <p:ext uri="{BB962C8B-B14F-4D97-AF65-F5344CB8AC3E}">
        <p14:creationId xmlns:p14="http://schemas.microsoft.com/office/powerpoint/2010/main" val="3852162466"/>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82" indent="0">
              <a:buNone/>
              <a:defRPr sz="1500" b="1"/>
            </a:lvl2pPr>
            <a:lvl3pPr marL="685764" indent="0">
              <a:buNone/>
              <a:defRPr sz="1350" b="1"/>
            </a:lvl3pPr>
            <a:lvl4pPr marL="1028645" indent="0">
              <a:buNone/>
              <a:defRPr sz="1200" b="1"/>
            </a:lvl4pPr>
            <a:lvl5pPr marL="1371527" indent="0">
              <a:buNone/>
              <a:defRPr sz="1200" b="1"/>
            </a:lvl5pPr>
            <a:lvl6pPr marL="1714409" indent="0">
              <a:buNone/>
              <a:defRPr sz="1200" b="1"/>
            </a:lvl6pPr>
            <a:lvl7pPr marL="2057291" indent="0">
              <a:buNone/>
              <a:defRPr sz="1200" b="1"/>
            </a:lvl7pPr>
            <a:lvl8pPr marL="2400172" indent="0">
              <a:buNone/>
              <a:defRPr sz="1200" b="1"/>
            </a:lvl8pPr>
            <a:lvl9pPr marL="2743055"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882" indent="0">
              <a:buNone/>
              <a:defRPr sz="1500" b="1"/>
            </a:lvl2pPr>
            <a:lvl3pPr marL="685764" indent="0">
              <a:buNone/>
              <a:defRPr sz="1350" b="1"/>
            </a:lvl3pPr>
            <a:lvl4pPr marL="1028645" indent="0">
              <a:buNone/>
              <a:defRPr sz="1200" b="1"/>
            </a:lvl4pPr>
            <a:lvl5pPr marL="1371527" indent="0">
              <a:buNone/>
              <a:defRPr sz="1200" b="1"/>
            </a:lvl5pPr>
            <a:lvl6pPr marL="1714409" indent="0">
              <a:buNone/>
              <a:defRPr sz="1200" b="1"/>
            </a:lvl6pPr>
            <a:lvl7pPr marL="2057291" indent="0">
              <a:buNone/>
              <a:defRPr sz="1200" b="1"/>
            </a:lvl7pPr>
            <a:lvl8pPr marL="2400172" indent="0">
              <a:buNone/>
              <a:defRPr sz="1200" b="1"/>
            </a:lvl8pPr>
            <a:lvl9pPr marL="2743055"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D7434AE-7333-4511-BC76-2FF39E8F3CE6}" type="datetimeFigureOut">
              <a:rPr lang="en-GB" smtClean="0"/>
              <a:t>12/07/2022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pPr algn="ctr" fontAlgn="base">
              <a:spcBef>
                <a:spcPct val="0"/>
              </a:spcBef>
              <a:spcAft>
                <a:spcPct val="0"/>
              </a:spcAft>
            </a:pPr>
            <a:fld id="{DA5CFF15-4D73-46F4-B4A5-56AA75CA6285}" type="slidenum">
              <a:rPr lang="en-GB" smtClean="0">
                <a:solidFill>
                  <a:srgbClr val="000000"/>
                </a:solidFill>
                <a:latin typeface="Arial" charset="0"/>
              </a:rPr>
              <a:pPr algn="ctr" fontAlgn="base">
                <a:spcBef>
                  <a:spcPct val="0"/>
                </a:spcBef>
                <a:spcAft>
                  <a:spcPct val="0"/>
                </a:spcAft>
              </a:pPr>
              <a:t>‹#›</a:t>
            </a:fld>
            <a:endParaRPr lang="en-GB" dirty="0">
              <a:solidFill>
                <a:srgbClr val="000000"/>
              </a:solidFill>
              <a:latin typeface="Arial" charset="0"/>
            </a:endParaRPr>
          </a:p>
        </p:txBody>
      </p:sp>
    </p:spTree>
    <p:extLst>
      <p:ext uri="{BB962C8B-B14F-4D97-AF65-F5344CB8AC3E}">
        <p14:creationId xmlns:p14="http://schemas.microsoft.com/office/powerpoint/2010/main" val="1992849751"/>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5"/>
            <a:ext cx="7886700" cy="1325563"/>
          </a:xfrm>
          <a:prstGeom prst="rect">
            <a:avLst/>
          </a:prstGeom>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D7434AE-7333-4511-BC76-2FF39E8F3CE6}" type="datetimeFigureOut">
              <a:rPr lang="en-GB" smtClean="0"/>
              <a:t>12/07/2022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pPr fontAlgn="base">
              <a:spcBef>
                <a:spcPct val="0"/>
              </a:spcBef>
              <a:spcAft>
                <a:spcPct val="0"/>
              </a:spcAft>
            </a:pPr>
            <a:fld id="{92AFA8F1-EE5C-454C-B89F-3A4C597F8BF3}" type="slidenum">
              <a:rPr lang="en-GB" smtClean="0">
                <a:solidFill>
                  <a:srgbClr val="FFFFFF"/>
                </a:solidFill>
                <a:latin typeface="Arial" charset="0"/>
              </a:rPr>
              <a:pPr fontAlgn="base">
                <a:spcBef>
                  <a:spcPct val="0"/>
                </a:spcBef>
                <a:spcAft>
                  <a:spcPct val="0"/>
                </a:spcAft>
              </a:pPr>
              <a:t>‹#›</a:t>
            </a:fld>
            <a:endParaRPr lang="en-GB" dirty="0">
              <a:solidFill>
                <a:srgbClr val="FFFFFF"/>
              </a:solidFill>
              <a:latin typeface="Arial" charset="0"/>
            </a:endParaRPr>
          </a:p>
        </p:txBody>
      </p:sp>
    </p:spTree>
    <p:extLst>
      <p:ext uri="{BB962C8B-B14F-4D97-AF65-F5344CB8AC3E}">
        <p14:creationId xmlns:p14="http://schemas.microsoft.com/office/powerpoint/2010/main" val="7962112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a:xfrm>
            <a:off x="6975475" y="6224588"/>
            <a:ext cx="2133600" cy="476250"/>
          </a:xfrm>
          <a:prstGeom prst="rect">
            <a:avLst/>
          </a:prstGeom>
        </p:spPr>
        <p:txBody>
          <a:bodyPr/>
          <a:lstStyle>
            <a:lvl1pPr>
              <a:defRPr/>
            </a:lvl1pPr>
          </a:lstStyle>
          <a:p>
            <a:pPr algn="ctr" fontAlgn="base">
              <a:spcBef>
                <a:spcPct val="0"/>
              </a:spcBef>
              <a:spcAft>
                <a:spcPct val="0"/>
              </a:spcAft>
            </a:pPr>
            <a:fld id="{C5DC7847-7591-4DF1-A6DE-006BD2B4CD09}" type="slidenum">
              <a:rPr lang="en-GB">
                <a:solidFill>
                  <a:srgbClr val="000000"/>
                </a:solidFill>
                <a:latin typeface="Arial" charset="0"/>
              </a:rPr>
              <a:pPr algn="ctr" fontAlgn="base">
                <a:spcBef>
                  <a:spcPct val="0"/>
                </a:spcBef>
                <a:spcAft>
                  <a:spcPct val="0"/>
                </a:spcAft>
              </a:pPr>
              <a:t>‹#›</a:t>
            </a:fld>
            <a:endParaRPr lang="en-GB" dirty="0">
              <a:solidFill>
                <a:srgbClr val="000000"/>
              </a:solidFill>
              <a:latin typeface="Arial" charset="0"/>
            </a:endParaRPr>
          </a:p>
        </p:txBody>
      </p:sp>
    </p:spTree>
    <p:extLst>
      <p:ext uri="{BB962C8B-B14F-4D97-AF65-F5344CB8AC3E}">
        <p14:creationId xmlns:p14="http://schemas.microsoft.com/office/powerpoint/2010/main" val="58376720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82" indent="0">
              <a:buNone/>
              <a:defRPr sz="1050"/>
            </a:lvl2pPr>
            <a:lvl3pPr marL="685764" indent="0">
              <a:buNone/>
              <a:defRPr sz="900"/>
            </a:lvl3pPr>
            <a:lvl4pPr marL="1028645" indent="0">
              <a:buNone/>
              <a:defRPr sz="750"/>
            </a:lvl4pPr>
            <a:lvl5pPr marL="1371527" indent="0">
              <a:buNone/>
              <a:defRPr sz="750"/>
            </a:lvl5pPr>
            <a:lvl6pPr marL="1714409" indent="0">
              <a:buNone/>
              <a:defRPr sz="750"/>
            </a:lvl6pPr>
            <a:lvl7pPr marL="2057291" indent="0">
              <a:buNone/>
              <a:defRPr sz="750"/>
            </a:lvl7pPr>
            <a:lvl8pPr marL="2400172" indent="0">
              <a:buNone/>
              <a:defRPr sz="750"/>
            </a:lvl8pPr>
            <a:lvl9pPr marL="2743055"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BD7434AE-7333-4511-BC76-2FF39E8F3CE6}" type="datetimeFigureOut">
              <a:rPr lang="en-GB" smtClean="0"/>
              <a:t>12/07/2022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fontAlgn="base">
              <a:spcBef>
                <a:spcPct val="0"/>
              </a:spcBef>
              <a:spcAft>
                <a:spcPct val="0"/>
              </a:spcAft>
            </a:pPr>
            <a:fld id="{92AFA8F1-EE5C-454C-B89F-3A4C597F8BF3}" type="slidenum">
              <a:rPr lang="en-GB" smtClean="0">
                <a:solidFill>
                  <a:srgbClr val="FFFFFF"/>
                </a:solidFill>
                <a:latin typeface="Arial" charset="0"/>
              </a:rPr>
              <a:pPr fontAlgn="base">
                <a:spcBef>
                  <a:spcPct val="0"/>
                </a:spcBef>
                <a:spcAft>
                  <a:spcPct val="0"/>
                </a:spcAft>
              </a:pPr>
              <a:t>‹#›</a:t>
            </a:fld>
            <a:endParaRPr lang="en-GB" dirty="0">
              <a:solidFill>
                <a:srgbClr val="FFFFFF"/>
              </a:solidFill>
              <a:latin typeface="Arial" charset="0"/>
            </a:endParaRPr>
          </a:p>
        </p:txBody>
      </p:sp>
    </p:spTree>
    <p:extLst>
      <p:ext uri="{BB962C8B-B14F-4D97-AF65-F5344CB8AC3E}">
        <p14:creationId xmlns:p14="http://schemas.microsoft.com/office/powerpoint/2010/main" val="401059077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882" indent="0">
              <a:buNone/>
              <a:defRPr sz="2100"/>
            </a:lvl2pPr>
            <a:lvl3pPr marL="685764" indent="0">
              <a:buNone/>
              <a:defRPr sz="1800"/>
            </a:lvl3pPr>
            <a:lvl4pPr marL="1028645" indent="0">
              <a:buNone/>
              <a:defRPr sz="1500"/>
            </a:lvl4pPr>
            <a:lvl5pPr marL="1371527" indent="0">
              <a:buNone/>
              <a:defRPr sz="1500"/>
            </a:lvl5pPr>
            <a:lvl6pPr marL="1714409" indent="0">
              <a:buNone/>
              <a:defRPr sz="1500"/>
            </a:lvl6pPr>
            <a:lvl7pPr marL="2057291" indent="0">
              <a:buNone/>
              <a:defRPr sz="1500"/>
            </a:lvl7pPr>
            <a:lvl8pPr marL="2400172" indent="0">
              <a:buNone/>
              <a:defRPr sz="1500"/>
            </a:lvl8pPr>
            <a:lvl9pPr marL="2743055"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82" indent="0">
              <a:buNone/>
              <a:defRPr sz="1050"/>
            </a:lvl2pPr>
            <a:lvl3pPr marL="685764" indent="0">
              <a:buNone/>
              <a:defRPr sz="900"/>
            </a:lvl3pPr>
            <a:lvl4pPr marL="1028645" indent="0">
              <a:buNone/>
              <a:defRPr sz="750"/>
            </a:lvl4pPr>
            <a:lvl5pPr marL="1371527" indent="0">
              <a:buNone/>
              <a:defRPr sz="750"/>
            </a:lvl5pPr>
            <a:lvl6pPr marL="1714409" indent="0">
              <a:buNone/>
              <a:defRPr sz="750"/>
            </a:lvl6pPr>
            <a:lvl7pPr marL="2057291" indent="0">
              <a:buNone/>
              <a:defRPr sz="750"/>
            </a:lvl7pPr>
            <a:lvl8pPr marL="2400172" indent="0">
              <a:buNone/>
              <a:defRPr sz="750"/>
            </a:lvl8pPr>
            <a:lvl9pPr marL="2743055"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BD7434AE-7333-4511-BC76-2FF39E8F3CE6}" type="datetimeFigureOut">
              <a:rPr lang="en-GB" smtClean="0"/>
              <a:t>12/07/2022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pPr fontAlgn="base">
              <a:spcBef>
                <a:spcPct val="0"/>
              </a:spcBef>
              <a:spcAft>
                <a:spcPct val="0"/>
              </a:spcAft>
            </a:pPr>
            <a:fld id="{92AFA8F1-EE5C-454C-B89F-3A4C597F8BF3}" type="slidenum">
              <a:rPr lang="en-GB" smtClean="0">
                <a:solidFill>
                  <a:srgbClr val="FFFFFF"/>
                </a:solidFill>
                <a:latin typeface="Arial" charset="0"/>
              </a:rPr>
              <a:pPr fontAlgn="base">
                <a:spcBef>
                  <a:spcPct val="0"/>
                </a:spcBef>
                <a:spcAft>
                  <a:spcPct val="0"/>
                </a:spcAft>
              </a:pPr>
              <a:t>‹#›</a:t>
            </a:fld>
            <a:endParaRPr lang="en-GB" dirty="0">
              <a:solidFill>
                <a:srgbClr val="FFFFFF"/>
              </a:solidFill>
              <a:latin typeface="Arial" charset="0"/>
            </a:endParaRPr>
          </a:p>
        </p:txBody>
      </p:sp>
    </p:spTree>
    <p:extLst>
      <p:ext uri="{BB962C8B-B14F-4D97-AF65-F5344CB8AC3E}">
        <p14:creationId xmlns:p14="http://schemas.microsoft.com/office/powerpoint/2010/main" val="2095900869"/>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1" y="365125"/>
            <a:ext cx="7886700" cy="1325563"/>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7434AE-7333-4511-BC76-2FF39E8F3CE6}" type="datetimeFigureOut">
              <a:rPr lang="en-GB" smtClean="0"/>
              <a:t>12/07/2022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fontAlgn="base">
              <a:spcBef>
                <a:spcPct val="0"/>
              </a:spcBef>
              <a:spcAft>
                <a:spcPct val="0"/>
              </a:spcAft>
            </a:pPr>
            <a:fld id="{92AFA8F1-EE5C-454C-B89F-3A4C597F8BF3}" type="slidenum">
              <a:rPr lang="en-GB" smtClean="0">
                <a:solidFill>
                  <a:srgbClr val="FFFFFF"/>
                </a:solidFill>
                <a:latin typeface="Arial" charset="0"/>
              </a:rPr>
              <a:pPr fontAlgn="base">
                <a:spcBef>
                  <a:spcPct val="0"/>
                </a:spcBef>
                <a:spcAft>
                  <a:spcPct val="0"/>
                </a:spcAft>
              </a:pPr>
              <a:t>‹#›</a:t>
            </a:fld>
            <a:endParaRPr lang="en-GB" dirty="0">
              <a:solidFill>
                <a:srgbClr val="FFFFFF"/>
              </a:solidFill>
              <a:latin typeface="Arial" charset="0"/>
            </a:endParaRPr>
          </a:p>
        </p:txBody>
      </p:sp>
    </p:spTree>
    <p:extLst>
      <p:ext uri="{BB962C8B-B14F-4D97-AF65-F5344CB8AC3E}">
        <p14:creationId xmlns:p14="http://schemas.microsoft.com/office/powerpoint/2010/main" val="367091974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D7434AE-7333-4511-BC76-2FF39E8F3CE6}" type="datetimeFigureOut">
              <a:rPr lang="en-GB" smtClean="0"/>
              <a:t>12/07/2022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pPr fontAlgn="base">
              <a:spcBef>
                <a:spcPct val="0"/>
              </a:spcBef>
              <a:spcAft>
                <a:spcPct val="0"/>
              </a:spcAft>
            </a:pPr>
            <a:fld id="{92AFA8F1-EE5C-454C-B89F-3A4C597F8BF3}" type="slidenum">
              <a:rPr lang="en-GB" smtClean="0">
                <a:solidFill>
                  <a:srgbClr val="FFFFFF"/>
                </a:solidFill>
                <a:latin typeface="Arial" charset="0"/>
              </a:rPr>
              <a:pPr fontAlgn="base">
                <a:spcBef>
                  <a:spcPct val="0"/>
                </a:spcBef>
                <a:spcAft>
                  <a:spcPct val="0"/>
                </a:spcAft>
              </a:pPr>
              <a:t>‹#›</a:t>
            </a:fld>
            <a:endParaRPr lang="en-GB" dirty="0">
              <a:solidFill>
                <a:srgbClr val="FFFFFF"/>
              </a:solidFill>
              <a:latin typeface="Arial" charset="0"/>
            </a:endParaRPr>
          </a:p>
        </p:txBody>
      </p:sp>
    </p:spTree>
    <p:extLst>
      <p:ext uri="{BB962C8B-B14F-4D97-AF65-F5344CB8AC3E}">
        <p14:creationId xmlns:p14="http://schemas.microsoft.com/office/powerpoint/2010/main" val="365430058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smtClean="0"/>
              <a:t>Cliquez pour modifier les styles du texte du masque</a:t>
            </a:r>
            <a:endParaRPr lang="en-US" dirty="0" smtClean="0"/>
          </a:p>
          <a:p>
            <a:pPr lvl="1" eaLnBrk="1" latinLnBrk="0" hangingPunct="1"/>
            <a:r>
              <a:rPr lang="en-US" dirty="0" err="1" smtClean="0"/>
              <a:t>Deuxième</a:t>
            </a:r>
            <a:r>
              <a:rPr lang="en-US" dirty="0" smtClean="0"/>
              <a:t> </a:t>
            </a:r>
            <a:r>
              <a:rPr lang="en-US" dirty="0" err="1" smtClean="0"/>
              <a:t>niveau</a:t>
            </a:r>
            <a:endParaRPr lang="en-US" dirty="0" smtClean="0"/>
          </a:p>
          <a:p>
            <a:pPr lvl="2" eaLnBrk="1" latinLnBrk="0" hangingPunct="1"/>
            <a:r>
              <a:rPr lang="en-US" dirty="0" err="1" smtClean="0"/>
              <a:t>Troisième</a:t>
            </a:r>
            <a:r>
              <a:rPr lang="en-US" dirty="0" smtClean="0"/>
              <a:t> </a:t>
            </a:r>
            <a:r>
              <a:rPr lang="en-US" dirty="0" err="1" smtClean="0"/>
              <a:t>niveau</a:t>
            </a:r>
            <a:endParaRPr lang="en-US" dirty="0" smtClean="0"/>
          </a:p>
          <a:p>
            <a:pPr lvl="3" eaLnBrk="1" latinLnBrk="0" hangingPunct="1"/>
            <a:r>
              <a:rPr lang="en-US" dirty="0" err="1" smtClean="0"/>
              <a:t>Quatrième</a:t>
            </a:r>
            <a:r>
              <a:rPr lang="en-US" dirty="0" smtClean="0"/>
              <a:t> </a:t>
            </a:r>
            <a:r>
              <a:rPr lang="en-US" dirty="0" err="1" smtClean="0"/>
              <a:t>niveau</a:t>
            </a:r>
            <a:endParaRPr lang="en-US" dirty="0" smtClean="0"/>
          </a:p>
          <a:p>
            <a:pPr lvl="4" eaLnBrk="1" latinLnBrk="0" hangingPunct="1"/>
            <a:r>
              <a:rPr lang="en-US" dirty="0" err="1" smtClean="0"/>
              <a:t>Cinquième</a:t>
            </a:r>
            <a:r>
              <a:rPr lang="en-US" dirty="0" smtClean="0"/>
              <a:t> </a:t>
            </a:r>
            <a:r>
              <a:rPr lang="en-US" dirty="0" err="1" smtClean="0"/>
              <a:t>niveau</a:t>
            </a:r>
            <a:endParaRPr kumimoji="0" lang="en-US" dirty="0"/>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lang="en-US" sz="2800" b="1" dirty="0">
                <a:solidFill>
                  <a:srgbClr val="3F3957"/>
                </a:solidFill>
                <a:latin typeface="Arial" panose="020B0604020202020204" pitchFamily="34" charset="0"/>
                <a:ea typeface="+mj-ea"/>
                <a:cs typeface="Arial" panose="020B0604020202020204" pitchFamily="34" charset="0"/>
              </a:defRPr>
            </a:lvl1pPr>
          </a:lstStyle>
          <a:p>
            <a:r>
              <a:rPr lang="fr-FR" dirty="0" smtClean="0"/>
              <a:t>Cliquez pour modifier le titre</a:t>
            </a:r>
            <a:br>
              <a:rPr lang="fr-FR" dirty="0" smtClean="0"/>
            </a:br>
            <a:r>
              <a:rPr lang="fr-FR" dirty="0" smtClean="0"/>
              <a:t>Le titre peut-être étendu sur deux lignes</a:t>
            </a:r>
            <a:endParaRPr lang="en-US" dirty="0"/>
          </a:p>
        </p:txBody>
      </p:sp>
    </p:spTree>
    <p:extLst>
      <p:ext uri="{BB962C8B-B14F-4D97-AF65-F5344CB8AC3E}">
        <p14:creationId xmlns:p14="http://schemas.microsoft.com/office/powerpoint/2010/main" val="182968862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smtClean="0"/>
              <a:t>Click to edit Presentation title</a:t>
            </a:r>
            <a:endParaRPr kumimoji="0" lang="en-US" dirty="0"/>
          </a:p>
        </p:txBody>
      </p:sp>
      <p:sp>
        <p:nvSpPr>
          <p:cNvPr id="9" name="Subtitle 8"/>
          <p:cNvSpPr>
            <a:spLocks noGrp="1"/>
          </p:cNvSpPr>
          <p:nvPr>
            <p:ph type="subTitle" idx="1" hasCustomPrompt="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Click to </a:t>
            </a:r>
            <a:r>
              <a:rPr kumimoji="0" lang="fr-FR" dirty="0" err="1" smtClean="0"/>
              <a:t>edit</a:t>
            </a:r>
            <a:r>
              <a:rPr kumimoji="0" lang="fr-FR" dirty="0" smtClean="0"/>
              <a:t> </a:t>
            </a:r>
            <a:r>
              <a:rPr kumimoji="0" lang="fr-FR" dirty="0" err="1" smtClean="0"/>
              <a:t>Subtitle</a:t>
            </a:r>
            <a:endParaRPr kumimoji="0" lang="en-US" dirty="0"/>
          </a:p>
        </p:txBody>
      </p:sp>
      <p:pic>
        <p:nvPicPr>
          <p:cNvPr id="37" name="Image 11"/>
          <p:cNvPicPr>
            <a:picLocks noChangeAspect="1"/>
          </p:cNvPicPr>
          <p:nvPr/>
        </p:nvPicPr>
        <p:blipFill>
          <a:blip r:embed="rId3" cstate="print"/>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07AEE5C6-485E-474C-890A-1B5D252552CF}" type="datetimeFigureOut">
              <a:rPr lang="en-GB" smtClean="0"/>
              <a:t>12/07/2022</a:t>
            </a:fld>
            <a:endParaRPr lang="en-GB"/>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6055200"/>
            <a:ext cx="1742400" cy="578821"/>
          </a:xfrm>
          <a:prstGeom prst="rect">
            <a:avLst/>
          </a:prstGeom>
        </p:spPr>
      </p:pic>
    </p:spTree>
    <p:extLst>
      <p:ext uri="{BB962C8B-B14F-4D97-AF65-F5344CB8AC3E}">
        <p14:creationId xmlns:p14="http://schemas.microsoft.com/office/powerpoint/2010/main" val="10523465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smtClean="0"/>
              <a:t>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07AEE5C6-485E-474C-890A-1B5D252552CF}" type="datetimeFigureOut">
              <a:rPr lang="en-GB" smtClean="0"/>
              <a:t>12/07/2022</a:t>
            </a:fld>
            <a:endParaRPr lang="en-GB"/>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A5200C91-349D-4FEE-8D49-E6500C453203}" type="slidenum">
              <a:rPr lang="en-GB" smtClean="0"/>
              <a:t>‹#›</a:t>
            </a:fld>
            <a:endParaRPr lang="en-GB"/>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a:lvl1pPr>
          </a:lstStyle>
          <a:p>
            <a:r>
              <a:rPr lang="en-US" dirty="0" smtClean="0"/>
              <a:t>Click to edit Slide title</a:t>
            </a:r>
            <a:br>
              <a:rPr lang="en-US" dirty="0" smtClean="0"/>
            </a:br>
            <a:r>
              <a:rPr lang="en-US" dirty="0" smtClean="0"/>
              <a:t>Slide title can be extended to two lines</a:t>
            </a:r>
            <a:endParaRPr lang="en-US" dirty="0"/>
          </a:p>
        </p:txBody>
      </p:sp>
    </p:spTree>
    <p:extLst>
      <p:ext uri="{BB962C8B-B14F-4D97-AF65-F5344CB8AC3E}">
        <p14:creationId xmlns:p14="http://schemas.microsoft.com/office/powerpoint/2010/main" val="4547397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928144"/>
            <a:ext cx="6624000" cy="1041311"/>
          </a:xfrm>
        </p:spPr>
        <p:txBody>
          <a:bodyPr anchor="ctr" anchorCtr="0">
            <a:spAutoFit/>
          </a:bodyPr>
          <a:lstStyle>
            <a:lvl1pPr algn="ctr">
              <a:lnSpc>
                <a:spcPts val="3700"/>
              </a:lnSpc>
              <a:defRPr sz="3700"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07AEE5C6-485E-474C-890A-1B5D252552CF}" type="datetimeFigureOut">
              <a:rPr lang="en-GB" smtClean="0"/>
              <a:t>12/07/2022</a:t>
            </a:fld>
            <a:endParaRPr lang="en-GB"/>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A5200C91-349D-4FEE-8D49-E6500C453203}" type="slidenum">
              <a:rPr lang="en-GB" smtClean="0"/>
              <a:t>‹#›</a:t>
            </a:fld>
            <a:endParaRPr lang="en-GB"/>
          </a:p>
        </p:txBody>
      </p:sp>
    </p:spTree>
    <p:extLst>
      <p:ext uri="{BB962C8B-B14F-4D97-AF65-F5344CB8AC3E}">
        <p14:creationId xmlns:p14="http://schemas.microsoft.com/office/powerpoint/2010/main" val="21684242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AEE5C6-485E-474C-890A-1B5D252552CF}" type="datetimeFigureOut">
              <a:rPr lang="en-GB" smtClean="0"/>
              <a:t>12/07/2022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5200C91-349D-4FEE-8D49-E6500C453203}" type="slidenum">
              <a:rPr lang="en-GB" smtClean="0"/>
              <a:t>‹#›</a:t>
            </a:fld>
            <a:endParaRPr lang="en-GB"/>
          </a:p>
        </p:txBody>
      </p:sp>
    </p:spTree>
    <p:extLst>
      <p:ext uri="{BB962C8B-B14F-4D97-AF65-F5344CB8AC3E}">
        <p14:creationId xmlns:p14="http://schemas.microsoft.com/office/powerpoint/2010/main" val="3594240480"/>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fr-FR" dirty="0" smtClean="0"/>
              <a:t>Cliquez pour modifier les styles du texte du masque</a:t>
            </a:r>
            <a:endParaRPr lang="en-US" dirty="0" smtClean="0"/>
          </a:p>
          <a:p>
            <a:pPr lvl="1" eaLnBrk="1" latinLnBrk="0" hangingPunct="1"/>
            <a:r>
              <a:rPr lang="en-US" dirty="0" err="1" smtClean="0"/>
              <a:t>Deuxième</a:t>
            </a:r>
            <a:r>
              <a:rPr lang="en-US" dirty="0" smtClean="0"/>
              <a:t> </a:t>
            </a:r>
            <a:r>
              <a:rPr lang="en-US" dirty="0" err="1" smtClean="0"/>
              <a:t>niveau</a:t>
            </a:r>
            <a:endParaRPr lang="en-US" dirty="0" smtClean="0"/>
          </a:p>
          <a:p>
            <a:pPr lvl="2" eaLnBrk="1" latinLnBrk="0" hangingPunct="1"/>
            <a:r>
              <a:rPr lang="en-US" dirty="0" err="1" smtClean="0"/>
              <a:t>Troisième</a:t>
            </a:r>
            <a:r>
              <a:rPr lang="en-US" dirty="0" smtClean="0"/>
              <a:t> </a:t>
            </a:r>
            <a:r>
              <a:rPr lang="en-US" dirty="0" err="1" smtClean="0"/>
              <a:t>niveau</a:t>
            </a:r>
            <a:endParaRPr lang="en-US" dirty="0" smtClean="0"/>
          </a:p>
          <a:p>
            <a:pPr lvl="3" eaLnBrk="1" latinLnBrk="0" hangingPunct="1"/>
            <a:r>
              <a:rPr lang="en-US" dirty="0" err="1" smtClean="0"/>
              <a:t>Quatrième</a:t>
            </a:r>
            <a:r>
              <a:rPr lang="en-US" dirty="0" smtClean="0"/>
              <a:t> </a:t>
            </a:r>
            <a:r>
              <a:rPr lang="en-US" dirty="0" err="1" smtClean="0"/>
              <a:t>niveau</a:t>
            </a:r>
            <a:endParaRPr lang="en-US" dirty="0" smtClean="0"/>
          </a:p>
          <a:p>
            <a:pPr lvl="4" eaLnBrk="1" latinLnBrk="0" hangingPunct="1"/>
            <a:r>
              <a:rPr lang="en-US" dirty="0" err="1" smtClean="0"/>
              <a:t>Cinquième</a:t>
            </a:r>
            <a:r>
              <a:rPr lang="en-US" dirty="0" smtClean="0"/>
              <a:t> </a:t>
            </a:r>
            <a:r>
              <a:rPr lang="en-US" dirty="0" err="1" smtClean="0"/>
              <a:t>niveau</a:t>
            </a:r>
            <a:endParaRPr kumimoji="0" lang="en-US" dirty="0"/>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lang="en-US" sz="2800" b="1" dirty="0">
                <a:solidFill>
                  <a:srgbClr val="3F3957"/>
                </a:solidFill>
                <a:latin typeface="Arial" panose="020B0604020202020204" pitchFamily="34" charset="0"/>
                <a:ea typeface="+mj-ea"/>
                <a:cs typeface="Arial" panose="020B0604020202020204" pitchFamily="34" charset="0"/>
              </a:defRPr>
            </a:lvl1pPr>
          </a:lstStyle>
          <a:p>
            <a:r>
              <a:rPr lang="fr-FR" dirty="0" smtClean="0"/>
              <a:t>Cliquez pour modifier le titre</a:t>
            </a:r>
            <a:br>
              <a:rPr lang="fr-FR" dirty="0" smtClean="0"/>
            </a:br>
            <a:r>
              <a:rPr lang="fr-FR" dirty="0" smtClean="0"/>
              <a:t>Le titre peut-être étendu sur deux lignes</a:t>
            </a:r>
            <a:endParaRPr lang="en-US" dirty="0"/>
          </a:p>
        </p:txBody>
      </p:sp>
    </p:spTree>
    <p:extLst>
      <p:ext uri="{BB962C8B-B14F-4D97-AF65-F5344CB8AC3E}">
        <p14:creationId xmlns:p14="http://schemas.microsoft.com/office/powerpoint/2010/main" val="107251872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1438"/>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1438"/>
            <a:ext cx="4038600" cy="4784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6975475" y="6224588"/>
            <a:ext cx="2133600" cy="476250"/>
          </a:xfrm>
          <a:prstGeom prst="rect">
            <a:avLst/>
          </a:prstGeom>
        </p:spPr>
        <p:txBody>
          <a:bodyPr/>
          <a:lstStyle>
            <a:lvl1pPr>
              <a:defRPr/>
            </a:lvl1pPr>
          </a:lstStyle>
          <a:p>
            <a:pPr algn="ctr" fontAlgn="base">
              <a:spcBef>
                <a:spcPct val="0"/>
              </a:spcBef>
              <a:spcAft>
                <a:spcPct val="0"/>
              </a:spcAft>
            </a:pPr>
            <a:fld id="{0D1AAB85-291E-4F34-A248-47C85DE36A91}" type="slidenum">
              <a:rPr lang="en-GB">
                <a:solidFill>
                  <a:srgbClr val="000000"/>
                </a:solidFill>
                <a:latin typeface="Arial" charset="0"/>
              </a:rPr>
              <a:pPr algn="ctr" fontAlgn="base">
                <a:spcBef>
                  <a:spcPct val="0"/>
                </a:spcBef>
                <a:spcAft>
                  <a:spcPct val="0"/>
                </a:spcAft>
              </a:pPr>
              <a:t>‹#›</a:t>
            </a:fld>
            <a:endParaRPr lang="en-GB" dirty="0">
              <a:solidFill>
                <a:srgbClr val="000000"/>
              </a:solidFill>
              <a:latin typeface="Arial" charset="0"/>
            </a:endParaRPr>
          </a:p>
        </p:txBody>
      </p:sp>
    </p:spTree>
    <p:extLst>
      <p:ext uri="{BB962C8B-B14F-4D97-AF65-F5344CB8AC3E}">
        <p14:creationId xmlns:p14="http://schemas.microsoft.com/office/powerpoint/2010/main" val="1905540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6975475" y="6224588"/>
            <a:ext cx="2133600" cy="476250"/>
          </a:xfrm>
          <a:prstGeom prst="rect">
            <a:avLst/>
          </a:prstGeom>
        </p:spPr>
        <p:txBody>
          <a:bodyPr/>
          <a:lstStyle>
            <a:lvl1pPr>
              <a:defRPr/>
            </a:lvl1pPr>
          </a:lstStyle>
          <a:p>
            <a:pPr algn="ctr" fontAlgn="base">
              <a:spcBef>
                <a:spcPct val="0"/>
              </a:spcBef>
              <a:spcAft>
                <a:spcPct val="0"/>
              </a:spcAft>
            </a:pPr>
            <a:fld id="{DA5CFF15-4D73-46F4-B4A5-56AA75CA6285}" type="slidenum">
              <a:rPr lang="en-GB">
                <a:solidFill>
                  <a:srgbClr val="000000"/>
                </a:solidFill>
                <a:latin typeface="Arial" charset="0"/>
              </a:rPr>
              <a:pPr algn="ctr" fontAlgn="base">
                <a:spcBef>
                  <a:spcPct val="0"/>
                </a:spcBef>
                <a:spcAft>
                  <a:spcPct val="0"/>
                </a:spcAft>
              </a:pPr>
              <a:t>‹#›</a:t>
            </a:fld>
            <a:endParaRPr lang="en-GB" dirty="0">
              <a:solidFill>
                <a:srgbClr val="000000"/>
              </a:solidFill>
              <a:latin typeface="Arial" charset="0"/>
            </a:endParaRPr>
          </a:p>
        </p:txBody>
      </p:sp>
    </p:spTree>
    <p:extLst>
      <p:ext uri="{BB962C8B-B14F-4D97-AF65-F5344CB8AC3E}">
        <p14:creationId xmlns:p14="http://schemas.microsoft.com/office/powerpoint/2010/main" val="424759936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6975475" y="6411877"/>
            <a:ext cx="2133600" cy="476250"/>
          </a:xfrm>
          <a:prstGeom prst="rect">
            <a:avLst/>
          </a:prstGeom>
        </p:spPr>
        <p:txBody>
          <a:bodyPr/>
          <a:lstStyle>
            <a:lvl1pPr algn="r">
              <a:defRPr sz="1000">
                <a:solidFill>
                  <a:schemeClr val="bg1"/>
                </a:solidFill>
              </a:defRPr>
            </a:lvl1pPr>
          </a:lstStyle>
          <a:p>
            <a:pPr fontAlgn="base">
              <a:spcBef>
                <a:spcPct val="0"/>
              </a:spcBef>
              <a:spcAft>
                <a:spcPct val="0"/>
              </a:spcAft>
            </a:pPr>
            <a:fld id="{92AFA8F1-EE5C-454C-B89F-3A4C597F8BF3}" type="slidenum">
              <a:rPr lang="en-GB" smtClean="0">
                <a:solidFill>
                  <a:srgbClr val="FFFFFF"/>
                </a:solidFill>
                <a:latin typeface="Arial" charset="0"/>
              </a:rPr>
              <a:pPr fontAlgn="base">
                <a:spcBef>
                  <a:spcPct val="0"/>
                </a:spcBef>
                <a:spcAft>
                  <a:spcPct val="0"/>
                </a:spcAft>
              </a:pPr>
              <a:t>‹#›</a:t>
            </a:fld>
            <a:endParaRPr lang="en-GB" dirty="0">
              <a:solidFill>
                <a:srgbClr val="FFFFFF"/>
              </a:solidFill>
              <a:latin typeface="Arial" charset="0"/>
            </a:endParaRPr>
          </a:p>
        </p:txBody>
      </p:sp>
    </p:spTree>
    <p:extLst>
      <p:ext uri="{BB962C8B-B14F-4D97-AF65-F5344CB8AC3E}">
        <p14:creationId xmlns:p14="http://schemas.microsoft.com/office/powerpoint/2010/main" val="42667628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2"/>
          <p:cNvSpPr>
            <a:spLocks noGrp="1"/>
          </p:cNvSpPr>
          <p:nvPr>
            <p:ph type="sldNum" sz="quarter" idx="10"/>
          </p:nvPr>
        </p:nvSpPr>
        <p:spPr>
          <a:xfrm>
            <a:off x="6975475" y="6411877"/>
            <a:ext cx="2133600" cy="476250"/>
          </a:xfrm>
          <a:prstGeom prst="rect">
            <a:avLst/>
          </a:prstGeom>
        </p:spPr>
        <p:txBody>
          <a:bodyPr/>
          <a:lstStyle>
            <a:lvl1pPr algn="r">
              <a:defRPr sz="1000">
                <a:solidFill>
                  <a:schemeClr val="bg1"/>
                </a:solidFill>
              </a:defRPr>
            </a:lvl1pPr>
          </a:lstStyle>
          <a:p>
            <a:pPr fontAlgn="base">
              <a:spcBef>
                <a:spcPct val="0"/>
              </a:spcBef>
              <a:spcAft>
                <a:spcPct val="0"/>
              </a:spcAft>
            </a:pPr>
            <a:fld id="{92AFA8F1-EE5C-454C-B89F-3A4C597F8BF3}" type="slidenum">
              <a:rPr lang="en-GB" smtClean="0">
                <a:solidFill>
                  <a:srgbClr val="FFFFFF"/>
                </a:solidFill>
                <a:latin typeface="Arial" charset="0"/>
              </a:rPr>
              <a:pPr fontAlgn="base">
                <a:spcBef>
                  <a:spcPct val="0"/>
                </a:spcBef>
                <a:spcAft>
                  <a:spcPct val="0"/>
                </a:spcAft>
              </a:pPr>
              <a:t>‹#›</a:t>
            </a:fld>
            <a:endParaRPr lang="en-GB" dirty="0">
              <a:solidFill>
                <a:srgbClr val="FFFFFF"/>
              </a:solidFill>
              <a:latin typeface="Arial" charset="0"/>
            </a:endParaRPr>
          </a:p>
        </p:txBody>
      </p:sp>
    </p:spTree>
    <p:extLst>
      <p:ext uri="{BB962C8B-B14F-4D97-AF65-F5344CB8AC3E}">
        <p14:creationId xmlns:p14="http://schemas.microsoft.com/office/powerpoint/2010/main" val="46339510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2"/>
          <p:cNvSpPr>
            <a:spLocks noGrp="1"/>
          </p:cNvSpPr>
          <p:nvPr>
            <p:ph type="sldNum" sz="quarter" idx="10"/>
          </p:nvPr>
        </p:nvSpPr>
        <p:spPr>
          <a:xfrm>
            <a:off x="6975475" y="6411877"/>
            <a:ext cx="2133600" cy="476250"/>
          </a:xfrm>
          <a:prstGeom prst="rect">
            <a:avLst/>
          </a:prstGeom>
        </p:spPr>
        <p:txBody>
          <a:bodyPr/>
          <a:lstStyle>
            <a:lvl1pPr algn="r">
              <a:defRPr sz="1000">
                <a:solidFill>
                  <a:schemeClr val="bg1"/>
                </a:solidFill>
              </a:defRPr>
            </a:lvl1pPr>
          </a:lstStyle>
          <a:p>
            <a:pPr fontAlgn="base">
              <a:spcBef>
                <a:spcPct val="0"/>
              </a:spcBef>
              <a:spcAft>
                <a:spcPct val="0"/>
              </a:spcAft>
            </a:pPr>
            <a:fld id="{92AFA8F1-EE5C-454C-B89F-3A4C597F8BF3}" type="slidenum">
              <a:rPr lang="en-GB" smtClean="0">
                <a:solidFill>
                  <a:srgbClr val="FFFFFF"/>
                </a:solidFill>
                <a:latin typeface="Arial" charset="0"/>
              </a:rPr>
              <a:pPr fontAlgn="base">
                <a:spcBef>
                  <a:spcPct val="0"/>
                </a:spcBef>
                <a:spcAft>
                  <a:spcPct val="0"/>
                </a:spcAft>
              </a:pPr>
              <a:t>‹#›</a:t>
            </a:fld>
            <a:endParaRPr lang="en-GB" dirty="0">
              <a:solidFill>
                <a:srgbClr val="FFFFFF"/>
              </a:solidFill>
              <a:latin typeface="Arial" charset="0"/>
            </a:endParaRPr>
          </a:p>
        </p:txBody>
      </p:sp>
    </p:spTree>
    <p:extLst>
      <p:ext uri="{BB962C8B-B14F-4D97-AF65-F5344CB8AC3E}">
        <p14:creationId xmlns:p14="http://schemas.microsoft.com/office/powerpoint/2010/main" val="360832754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
          <p:cNvSpPr>
            <a:spLocks noGrp="1"/>
          </p:cNvSpPr>
          <p:nvPr>
            <p:ph type="sldNum" sz="quarter" idx="10"/>
          </p:nvPr>
        </p:nvSpPr>
        <p:spPr>
          <a:xfrm>
            <a:off x="6975475" y="6411877"/>
            <a:ext cx="2133600" cy="476250"/>
          </a:xfrm>
          <a:prstGeom prst="rect">
            <a:avLst/>
          </a:prstGeom>
        </p:spPr>
        <p:txBody>
          <a:bodyPr/>
          <a:lstStyle>
            <a:lvl1pPr algn="r">
              <a:defRPr sz="1000">
                <a:solidFill>
                  <a:schemeClr val="bg1"/>
                </a:solidFill>
              </a:defRPr>
            </a:lvl1pPr>
          </a:lstStyle>
          <a:p>
            <a:pPr fontAlgn="base">
              <a:spcBef>
                <a:spcPct val="0"/>
              </a:spcBef>
              <a:spcAft>
                <a:spcPct val="0"/>
              </a:spcAft>
            </a:pPr>
            <a:fld id="{92AFA8F1-EE5C-454C-B89F-3A4C597F8BF3}" type="slidenum">
              <a:rPr lang="en-GB" smtClean="0">
                <a:solidFill>
                  <a:srgbClr val="FFFFFF"/>
                </a:solidFill>
                <a:latin typeface="Arial" charset="0"/>
              </a:rPr>
              <a:pPr fontAlgn="base">
                <a:spcBef>
                  <a:spcPct val="0"/>
                </a:spcBef>
                <a:spcAft>
                  <a:spcPct val="0"/>
                </a:spcAft>
              </a:pPr>
              <a:t>‹#›</a:t>
            </a:fld>
            <a:endParaRPr lang="en-GB" dirty="0">
              <a:solidFill>
                <a:srgbClr val="FFFFFF"/>
              </a:solidFill>
              <a:latin typeface="Arial" charset="0"/>
            </a:endParaRPr>
          </a:p>
        </p:txBody>
      </p:sp>
    </p:spTree>
    <p:extLst>
      <p:ext uri="{BB962C8B-B14F-4D97-AF65-F5344CB8AC3E}">
        <p14:creationId xmlns:p14="http://schemas.microsoft.com/office/powerpoint/2010/main" val="402058190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6" Type="http://schemas.openxmlformats.org/officeDocument/2006/relationships/image" Target="../media/image1.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theme" Target="../theme/theme2.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slideLayout" Target="../slideLayouts/slideLayout37.xml"/><Relationship Id="rId7" Type="http://schemas.openxmlformats.org/officeDocument/2006/relationships/image" Target="../media/image3.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3.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 y="116233"/>
            <a:ext cx="9144000" cy="11430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dirty="0" smtClean="0"/>
              <a:t>Click to edit Master title style</a:t>
            </a:r>
          </a:p>
        </p:txBody>
      </p:sp>
      <p:sp>
        <p:nvSpPr>
          <p:cNvPr id="1027" name="Rectangle 3"/>
          <p:cNvSpPr>
            <a:spLocks noGrp="1" noChangeArrowheads="1"/>
          </p:cNvSpPr>
          <p:nvPr>
            <p:ph type="body" idx="1"/>
          </p:nvPr>
        </p:nvSpPr>
        <p:spPr bwMode="auto">
          <a:xfrm>
            <a:off x="457200" y="1341438"/>
            <a:ext cx="8224092" cy="47561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p>
        </p:txBody>
      </p:sp>
      <p:pic>
        <p:nvPicPr>
          <p:cNvPr id="2" name="Picture 1"/>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 y="6097605"/>
            <a:ext cx="9143991" cy="760395"/>
          </a:xfrm>
          <a:prstGeom prst="rect">
            <a:avLst/>
          </a:prstGeom>
        </p:spPr>
      </p:pic>
    </p:spTree>
    <p:extLst>
      <p:ext uri="{BB962C8B-B14F-4D97-AF65-F5344CB8AC3E}">
        <p14:creationId xmlns:p14="http://schemas.microsoft.com/office/powerpoint/2010/main" val="30899325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708" r:id="rId17"/>
    <p:sldLayoutId id="2147483754" r:id="rId18"/>
    <p:sldLayoutId id="2147483769" r:id="rId19"/>
    <p:sldLayoutId id="2147483784" r:id="rId20"/>
  </p:sldLayoutIdLst>
  <p:timing>
    <p:tnLst>
      <p:par>
        <p:cTn id="1" dur="indefinite" restart="never" nodeType="tmRoot"/>
      </p:par>
    </p:tnLst>
  </p:timing>
  <p:hf hdr="0" ftr="0" dt="0"/>
  <p:txStyles>
    <p:titleStyle>
      <a:lvl1pPr algn="ctr" rtl="0" fontAlgn="base">
        <a:spcBef>
          <a:spcPct val="0"/>
        </a:spcBef>
        <a:spcAft>
          <a:spcPct val="0"/>
        </a:spcAft>
        <a:defRPr lang="en-GB" sz="3200" b="1" dirty="0" smtClean="0">
          <a:solidFill>
            <a:srgbClr val="3F3957"/>
          </a:solidFill>
          <a:latin typeface="Arial" panose="020B0604020202020204" pitchFamily="34" charset="0"/>
          <a:ea typeface="+mj-ea"/>
          <a:cs typeface="Arial" panose="020B0604020202020204" pitchFamily="34" charset="0"/>
        </a:defRPr>
      </a:lvl1pPr>
      <a:lvl2pPr algn="ctr" rtl="0" fontAlgn="base">
        <a:spcBef>
          <a:spcPct val="0"/>
        </a:spcBef>
        <a:spcAft>
          <a:spcPct val="0"/>
        </a:spcAft>
        <a:defRPr sz="3400" b="1">
          <a:solidFill>
            <a:srgbClr val="4D4D4D"/>
          </a:solidFill>
          <a:latin typeface="Arial" charset="0"/>
        </a:defRPr>
      </a:lvl2pPr>
      <a:lvl3pPr algn="ctr" rtl="0" fontAlgn="base">
        <a:spcBef>
          <a:spcPct val="0"/>
        </a:spcBef>
        <a:spcAft>
          <a:spcPct val="0"/>
        </a:spcAft>
        <a:defRPr sz="3400" b="1">
          <a:solidFill>
            <a:srgbClr val="4D4D4D"/>
          </a:solidFill>
          <a:latin typeface="Arial" charset="0"/>
        </a:defRPr>
      </a:lvl3pPr>
      <a:lvl4pPr algn="ctr" rtl="0" fontAlgn="base">
        <a:spcBef>
          <a:spcPct val="0"/>
        </a:spcBef>
        <a:spcAft>
          <a:spcPct val="0"/>
        </a:spcAft>
        <a:defRPr sz="3400" b="1">
          <a:solidFill>
            <a:srgbClr val="4D4D4D"/>
          </a:solidFill>
          <a:latin typeface="Arial" charset="0"/>
        </a:defRPr>
      </a:lvl4pPr>
      <a:lvl5pPr algn="ctr" rtl="0" fontAlgn="base">
        <a:spcBef>
          <a:spcPct val="0"/>
        </a:spcBef>
        <a:spcAft>
          <a:spcPct val="0"/>
        </a:spcAft>
        <a:defRPr sz="3400" b="1">
          <a:solidFill>
            <a:srgbClr val="4D4D4D"/>
          </a:solidFill>
          <a:latin typeface="Arial" charset="0"/>
        </a:defRPr>
      </a:lvl5pPr>
      <a:lvl6pPr marL="457200" algn="ctr" rtl="0" fontAlgn="base">
        <a:spcBef>
          <a:spcPct val="0"/>
        </a:spcBef>
        <a:spcAft>
          <a:spcPct val="0"/>
        </a:spcAft>
        <a:defRPr sz="3400" b="1">
          <a:solidFill>
            <a:srgbClr val="4D4D4D"/>
          </a:solidFill>
          <a:latin typeface="Arial" charset="0"/>
        </a:defRPr>
      </a:lvl6pPr>
      <a:lvl7pPr marL="914400" algn="ctr" rtl="0" fontAlgn="base">
        <a:spcBef>
          <a:spcPct val="0"/>
        </a:spcBef>
        <a:spcAft>
          <a:spcPct val="0"/>
        </a:spcAft>
        <a:defRPr sz="3400" b="1">
          <a:solidFill>
            <a:srgbClr val="4D4D4D"/>
          </a:solidFill>
          <a:latin typeface="Arial" charset="0"/>
        </a:defRPr>
      </a:lvl7pPr>
      <a:lvl8pPr marL="1371600" algn="ctr" rtl="0" fontAlgn="base">
        <a:spcBef>
          <a:spcPct val="0"/>
        </a:spcBef>
        <a:spcAft>
          <a:spcPct val="0"/>
        </a:spcAft>
        <a:defRPr sz="3400" b="1">
          <a:solidFill>
            <a:srgbClr val="4D4D4D"/>
          </a:solidFill>
          <a:latin typeface="Arial" charset="0"/>
        </a:defRPr>
      </a:lvl8pPr>
      <a:lvl9pPr marL="1828800" algn="ctr" rtl="0" fontAlgn="base">
        <a:spcBef>
          <a:spcPct val="0"/>
        </a:spcBef>
        <a:spcAft>
          <a:spcPct val="0"/>
        </a:spcAft>
        <a:defRPr sz="3400" b="1">
          <a:solidFill>
            <a:srgbClr val="4D4D4D"/>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har char="–"/>
        <a:defRPr sz="2800">
          <a:solidFill>
            <a:schemeClr val="tx1"/>
          </a:solidFill>
          <a:latin typeface="Arial" panose="020B0604020202020204" pitchFamily="34" charset="0"/>
          <a:cs typeface="Arial" panose="020B0604020202020204" pitchFamily="34" charset="0"/>
        </a:defRPr>
      </a:lvl2pPr>
      <a:lvl3pPr marL="1143000" indent="-228600" algn="l" rtl="0" fontAlgn="base">
        <a:spcBef>
          <a:spcPct val="20000"/>
        </a:spcBef>
        <a:spcAft>
          <a:spcPct val="0"/>
        </a:spcAft>
        <a:buChar char="•"/>
        <a:defRPr sz="2400">
          <a:solidFill>
            <a:schemeClr val="tx1"/>
          </a:solidFill>
          <a:latin typeface="Arial" panose="020B0604020202020204" pitchFamily="34" charset="0"/>
          <a:cs typeface="Arial" panose="020B0604020202020204" pitchFamily="34" charset="0"/>
        </a:defRPr>
      </a:lvl3pPr>
      <a:lvl4pPr marL="1600200" indent="-228600" algn="l" rtl="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2057400" indent="-228600" algn="l" rtl="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latin typeface="Arial" panose="020B0604020202020204" pitchFamily="34" charset="0"/>
                <a:cs typeface="Arial" panose="020B0604020202020204" pitchFamily="34" charset="0"/>
              </a:defRPr>
            </a:lvl1pPr>
          </a:lstStyle>
          <a:p>
            <a:fld id="{BD7434AE-7333-4511-BC76-2FF39E8F3CE6}" type="datetimeFigureOut">
              <a:rPr lang="en-GB" smtClean="0"/>
              <a:pPr/>
              <a:t>12/07/2022</a:t>
            </a:fld>
            <a:endParaRPr lang="en-GB"/>
          </a:p>
        </p:txBody>
      </p:sp>
      <p:sp>
        <p:nvSpPr>
          <p:cNvPr id="5" name="Footer Placeholder 4"/>
          <p:cNvSpPr>
            <a:spLocks noGrp="1"/>
          </p:cNvSpPr>
          <p:nvPr>
            <p:ph type="ftr" sz="quarter" idx="3"/>
          </p:nvPr>
        </p:nvSpPr>
        <p:spPr>
          <a:xfrm>
            <a:off x="3028951" y="6356351"/>
            <a:ext cx="3086100" cy="365125"/>
          </a:xfrm>
          <a:prstGeom prst="rect">
            <a:avLst/>
          </a:prstGeom>
        </p:spPr>
        <p:txBody>
          <a:bodyPr vert="horz" lIns="91440" tIns="45720" rIns="91440" bIns="45720" rtlCol="0" anchor="ctr"/>
          <a:lstStyle>
            <a:lvl1pPr algn="ctr">
              <a:defRPr sz="900">
                <a:solidFill>
                  <a:schemeClr val="tx1">
                    <a:tint val="75000"/>
                  </a:schemeClr>
                </a:solidFill>
                <a:latin typeface="Arial" panose="020B0604020202020204" pitchFamily="34" charset="0"/>
                <a:cs typeface="Arial" panose="020B0604020202020204" pitchFamily="34" charset="0"/>
              </a:defRPr>
            </a:lvl1pPr>
          </a:lstStyle>
          <a:p>
            <a:endParaRPr lang="en-GB"/>
          </a:p>
        </p:txBody>
      </p:sp>
      <p:sp>
        <p:nvSpPr>
          <p:cNvPr id="6" name="Slide Number Placeholder 5"/>
          <p:cNvSpPr>
            <a:spLocks noGrp="1"/>
          </p:cNvSpPr>
          <p:nvPr>
            <p:ph type="sldNum" sz="quarter" idx="4"/>
          </p:nvPr>
        </p:nvSpPr>
        <p:spPr>
          <a:xfrm>
            <a:off x="6457951" y="6356351"/>
            <a:ext cx="2057400" cy="365125"/>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EAD042A9-0C43-4124-BBB4-F08F5FCD4FB8}" type="slidenum">
              <a:rPr lang="en-GB" smtClean="0"/>
              <a:pPr/>
              <a:t>‹#›</a:t>
            </a:fld>
            <a:endParaRPr lang="en-GB"/>
          </a:p>
        </p:txBody>
      </p:sp>
      <p:pic>
        <p:nvPicPr>
          <p:cNvPr id="7" name="Picture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 y="6097605"/>
            <a:ext cx="9144000" cy="760395"/>
          </a:xfrm>
          <a:prstGeom prst="rect">
            <a:avLst/>
          </a:prstGeom>
        </p:spPr>
      </p:pic>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 y="6097604"/>
            <a:ext cx="9143991" cy="760395"/>
          </a:xfrm>
          <a:prstGeom prst="rect">
            <a:avLst/>
          </a:prstGeom>
        </p:spPr>
      </p:pic>
    </p:spTree>
    <p:extLst>
      <p:ext uri="{BB962C8B-B14F-4D97-AF65-F5344CB8AC3E}">
        <p14:creationId xmlns:p14="http://schemas.microsoft.com/office/powerpoint/2010/main" val="375419809"/>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 id="2147483798" r:id="rId13"/>
    <p:sldLayoutId id="2147483799" r:id="rId14"/>
  </p:sldLayoutIdLst>
  <p:timing>
    <p:tnLst>
      <p:par>
        <p:cTn id="1" dur="indefinite" restart="never" nodeType="tmRoot"/>
      </p:par>
    </p:tnLst>
  </p:timing>
  <p:hf hdr="0" ftr="0" dt="0"/>
  <p:txStyles>
    <p:titleStyle>
      <a:lvl1pPr algn="l" defTabSz="68576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1" indent="-171441" algn="l" defTabSz="685764"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23" indent="-171441" algn="l" defTabSz="685764"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04" indent="-171441" algn="l" defTabSz="685764"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087" indent="-171441" algn="l" defTabSz="685764"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2968" indent="-171441" algn="l" defTabSz="685764"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850" indent="-171441" algn="l" defTabSz="68576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2" indent="-171441" algn="l" defTabSz="68576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14" indent="-171441" algn="l" defTabSz="68576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95" indent="-171441" algn="l" defTabSz="68576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64" rtl="0" eaLnBrk="1" latinLnBrk="0" hangingPunct="1">
        <a:defRPr sz="1350" kern="1200">
          <a:solidFill>
            <a:schemeClr val="tx1"/>
          </a:solidFill>
          <a:latin typeface="+mn-lt"/>
          <a:ea typeface="+mn-ea"/>
          <a:cs typeface="+mn-cs"/>
        </a:defRPr>
      </a:lvl1pPr>
      <a:lvl2pPr marL="342882" algn="l" defTabSz="685764" rtl="0" eaLnBrk="1" latinLnBrk="0" hangingPunct="1">
        <a:defRPr sz="1350" kern="1200">
          <a:solidFill>
            <a:schemeClr val="tx1"/>
          </a:solidFill>
          <a:latin typeface="+mn-lt"/>
          <a:ea typeface="+mn-ea"/>
          <a:cs typeface="+mn-cs"/>
        </a:defRPr>
      </a:lvl2pPr>
      <a:lvl3pPr marL="685764" algn="l" defTabSz="685764" rtl="0" eaLnBrk="1" latinLnBrk="0" hangingPunct="1">
        <a:defRPr sz="1350" kern="1200">
          <a:solidFill>
            <a:schemeClr val="tx1"/>
          </a:solidFill>
          <a:latin typeface="+mn-lt"/>
          <a:ea typeface="+mn-ea"/>
          <a:cs typeface="+mn-cs"/>
        </a:defRPr>
      </a:lvl3pPr>
      <a:lvl4pPr marL="1028645" algn="l" defTabSz="685764" rtl="0" eaLnBrk="1" latinLnBrk="0" hangingPunct="1">
        <a:defRPr sz="1350" kern="1200">
          <a:solidFill>
            <a:schemeClr val="tx1"/>
          </a:solidFill>
          <a:latin typeface="+mn-lt"/>
          <a:ea typeface="+mn-ea"/>
          <a:cs typeface="+mn-cs"/>
        </a:defRPr>
      </a:lvl4pPr>
      <a:lvl5pPr marL="1371527" algn="l" defTabSz="685764" rtl="0" eaLnBrk="1" latinLnBrk="0" hangingPunct="1">
        <a:defRPr sz="1350" kern="1200">
          <a:solidFill>
            <a:schemeClr val="tx1"/>
          </a:solidFill>
          <a:latin typeface="+mn-lt"/>
          <a:ea typeface="+mn-ea"/>
          <a:cs typeface="+mn-cs"/>
        </a:defRPr>
      </a:lvl5pPr>
      <a:lvl6pPr marL="1714409" algn="l" defTabSz="685764" rtl="0" eaLnBrk="1" latinLnBrk="0" hangingPunct="1">
        <a:defRPr sz="1350" kern="1200">
          <a:solidFill>
            <a:schemeClr val="tx1"/>
          </a:solidFill>
          <a:latin typeface="+mn-lt"/>
          <a:ea typeface="+mn-ea"/>
          <a:cs typeface="+mn-cs"/>
        </a:defRPr>
      </a:lvl6pPr>
      <a:lvl7pPr marL="2057291" algn="l" defTabSz="685764" rtl="0" eaLnBrk="1" latinLnBrk="0" hangingPunct="1">
        <a:defRPr sz="1350" kern="1200">
          <a:solidFill>
            <a:schemeClr val="tx1"/>
          </a:solidFill>
          <a:latin typeface="+mn-lt"/>
          <a:ea typeface="+mn-ea"/>
          <a:cs typeface="+mn-cs"/>
        </a:defRPr>
      </a:lvl7pPr>
      <a:lvl8pPr marL="2400172" algn="l" defTabSz="685764" rtl="0" eaLnBrk="1" latinLnBrk="0" hangingPunct="1">
        <a:defRPr sz="1350" kern="1200">
          <a:solidFill>
            <a:schemeClr val="tx1"/>
          </a:solidFill>
          <a:latin typeface="+mn-lt"/>
          <a:ea typeface="+mn-ea"/>
          <a:cs typeface="+mn-cs"/>
        </a:defRPr>
      </a:lvl8pPr>
      <a:lvl9pPr marL="2743055" algn="l" defTabSz="685764"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Helvetica 65 Medium" pitchFamily="34" charset="0"/>
            </a:endParaRPr>
          </a:p>
        </p:txBody>
      </p:sp>
      <p:pic>
        <p:nvPicPr>
          <p:cNvPr id="24" name="Image 7"/>
          <p:cNvPicPr>
            <a:picLocks noChangeAspect="1"/>
          </p:cNvPicPr>
          <p:nvPr/>
        </p:nvPicPr>
        <p:blipFill>
          <a:blip r:embed="rId8" cstate="print"/>
          <a:stretch>
            <a:fillRect/>
          </a:stretch>
        </p:blipFill>
        <p:spPr>
          <a:xfrm>
            <a:off x="500400"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en-US" smtClean="0"/>
              <a:t>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en-US" dirty="0" smtClean="0"/>
              <a:t>Click to edit Slide title</a:t>
            </a:r>
            <a:br>
              <a:rPr lang="en-US" dirty="0" smtClean="0"/>
            </a:br>
            <a:r>
              <a:rPr lang="en-US" dirty="0" smtClean="0"/>
              <a:t>Slide title can be extended to two lines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5BC4EF2A-851D-4E77-B78C-9ACF8063B57C}" type="datetimeFigureOut">
              <a:rPr lang="fr-FR" smtClean="0"/>
              <a:t>12/07/2022</a:t>
            </a:fld>
            <a:endParaRPr lang="fr-FR"/>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fr-FR"/>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0145341A-38AE-483C-B4A5-FDC522834447}" type="slidenum">
              <a:rPr lang="fr-FR" smtClean="0"/>
              <a:t>‹#›</a:t>
            </a:fld>
            <a:endParaRPr lang="fr-FR"/>
          </a:p>
        </p:txBody>
      </p:sp>
    </p:spTree>
    <p:extLst>
      <p:ext uri="{BB962C8B-B14F-4D97-AF65-F5344CB8AC3E}">
        <p14:creationId xmlns:p14="http://schemas.microsoft.com/office/powerpoint/2010/main" val="15961446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5" r:id="rId4"/>
    <p:sldLayoutId id="2147483836" r:id="rId5"/>
  </p:sldLayoutIdLst>
  <p:hf hdr="0" ftr="0" dt="0"/>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hyperlink" Target="http://www.agri-outlook.org/" TargetMode="External"/><Relationship Id="rId2" Type="http://schemas.openxmlformats.org/officeDocument/2006/relationships/notesSlide" Target="../notesSlides/notesSlide4.xml"/><Relationship Id="rId1" Type="http://schemas.openxmlformats.org/officeDocument/2006/relationships/slideLayout" Target="../slideLayouts/slideLayout39.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489699" y="1811126"/>
            <a:ext cx="6769881" cy="1761060"/>
          </a:xfrm>
        </p:spPr>
        <p:txBody>
          <a:bodyPr/>
          <a:lstStyle/>
          <a:p>
            <a:pPr algn="ctr"/>
            <a:r>
              <a:rPr lang="fr-CA" sz="2800" dirty="0"/>
              <a:t>Agriculture and Food Security: Global challenges and local solutions </a:t>
            </a:r>
            <a:endParaRPr lang="en-GB" sz="2800" dirty="0"/>
          </a:p>
        </p:txBody>
      </p:sp>
      <p:sp>
        <p:nvSpPr>
          <p:cNvPr id="6" name="Subtitle 5"/>
          <p:cNvSpPr>
            <a:spLocks noGrp="1"/>
          </p:cNvSpPr>
          <p:nvPr>
            <p:ph type="subTitle" idx="1"/>
          </p:nvPr>
        </p:nvSpPr>
        <p:spPr>
          <a:xfrm>
            <a:off x="0" y="4686453"/>
            <a:ext cx="9144000" cy="611193"/>
          </a:xfrm>
        </p:spPr>
        <p:txBody>
          <a:bodyPr/>
          <a:lstStyle/>
          <a:p>
            <a:pPr algn="ctr"/>
            <a:r>
              <a:rPr lang="en-GB" sz="2000" dirty="0" smtClean="0"/>
              <a:t>Lee Ann Jackson, OECD</a:t>
            </a:r>
          </a:p>
          <a:p>
            <a:pPr algn="ctr"/>
            <a:r>
              <a:rPr lang="en-GB" sz="2000" dirty="0" smtClean="0"/>
              <a:t>12 July 2022</a:t>
            </a:r>
            <a:endParaRPr lang="en-GB" sz="2000" dirty="0"/>
          </a:p>
        </p:txBody>
      </p:sp>
      <p:sp>
        <p:nvSpPr>
          <p:cNvPr id="3" name="Slide Number Placeholder 2"/>
          <p:cNvSpPr>
            <a:spLocks noGrp="1"/>
          </p:cNvSpPr>
          <p:nvPr>
            <p:ph type="sldNum" sz="quarter" idx="4294967295"/>
          </p:nvPr>
        </p:nvSpPr>
        <p:spPr>
          <a:xfrm>
            <a:off x="7010400" y="6411913"/>
            <a:ext cx="2133600" cy="476250"/>
          </a:xfrm>
          <a:prstGeom prst="rect">
            <a:avLst/>
          </a:prstGeom>
        </p:spPr>
        <p:txBody>
          <a:bodyPr/>
          <a:lstStyle/>
          <a:p>
            <a:pPr fontAlgn="base">
              <a:spcBef>
                <a:spcPct val="0"/>
              </a:spcBef>
              <a:spcAft>
                <a:spcPct val="0"/>
              </a:spcAft>
            </a:pPr>
            <a:fld id="{92AFA8F1-EE5C-454C-B89F-3A4C597F8BF3}" type="slidenum">
              <a:rPr lang="en-GB" smtClean="0">
                <a:solidFill>
                  <a:srgbClr val="FFFFFF"/>
                </a:solidFill>
                <a:latin typeface="Arial" charset="0"/>
              </a:rPr>
              <a:pPr fontAlgn="base">
                <a:spcBef>
                  <a:spcPct val="0"/>
                </a:spcBef>
                <a:spcAft>
                  <a:spcPct val="0"/>
                </a:spcAft>
              </a:pPr>
              <a:t>1</a:t>
            </a:fld>
            <a:endParaRPr lang="en-GB" dirty="0">
              <a:solidFill>
                <a:srgbClr val="FFFFFF"/>
              </a:solidFill>
              <a:latin typeface="Arial" charset="0"/>
            </a:endParaRPr>
          </a:p>
        </p:txBody>
      </p:sp>
    </p:spTree>
    <p:extLst>
      <p:ext uri="{BB962C8B-B14F-4D97-AF65-F5344CB8AC3E}">
        <p14:creationId xmlns:p14="http://schemas.microsoft.com/office/powerpoint/2010/main" val="2394534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637866" y="57388"/>
            <a:ext cx="7993627" cy="1022400"/>
          </a:xfrm>
        </p:spPr>
        <p:txBody>
          <a:bodyPr/>
          <a:lstStyle/>
          <a:p>
            <a:pPr algn="ctr"/>
            <a:r>
              <a:rPr lang="en-GB" dirty="0" smtClean="0"/>
              <a:t>Growth in crop production driven by growth in yields</a:t>
            </a:r>
            <a:endParaRPr lang="en-GB" dirty="0"/>
          </a:p>
        </p:txBody>
      </p:sp>
      <p:pic>
        <p:nvPicPr>
          <p:cNvPr id="2" name="Picture 1"/>
          <p:cNvPicPr>
            <a:picLocks noChangeAspect="1"/>
          </p:cNvPicPr>
          <p:nvPr/>
        </p:nvPicPr>
        <p:blipFill>
          <a:blip r:embed="rId3"/>
          <a:stretch>
            <a:fillRect/>
          </a:stretch>
        </p:blipFill>
        <p:spPr>
          <a:xfrm>
            <a:off x="202503" y="1198636"/>
            <a:ext cx="8864352" cy="4858933"/>
          </a:xfrm>
          <a:prstGeom prst="rect">
            <a:avLst/>
          </a:prstGeom>
        </p:spPr>
      </p:pic>
    </p:spTree>
    <p:extLst>
      <p:ext uri="{BB962C8B-B14F-4D97-AF65-F5344CB8AC3E}">
        <p14:creationId xmlns:p14="http://schemas.microsoft.com/office/powerpoint/2010/main" val="1854276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705662" y="134362"/>
            <a:ext cx="8349438" cy="923290"/>
          </a:xfrm>
        </p:spPr>
        <p:txBody>
          <a:bodyPr/>
          <a:lstStyle/>
          <a:p>
            <a:pPr algn="ctr"/>
            <a:r>
              <a:rPr lang="en-GB" sz="2300" dirty="0"/>
              <a:t>A</a:t>
            </a:r>
            <a:r>
              <a:rPr lang="en-GB" sz="2300" dirty="0" smtClean="0"/>
              <a:t> few countries/regions dominate livestock production</a:t>
            </a:r>
            <a:endParaRPr lang="en-GB" sz="2300" dirty="0"/>
          </a:p>
        </p:txBody>
      </p:sp>
      <p:pic>
        <p:nvPicPr>
          <p:cNvPr id="2" name="Picture 1"/>
          <p:cNvPicPr>
            <a:picLocks noChangeAspect="1"/>
          </p:cNvPicPr>
          <p:nvPr/>
        </p:nvPicPr>
        <p:blipFill>
          <a:blip r:embed="rId3"/>
          <a:stretch>
            <a:fillRect/>
          </a:stretch>
        </p:blipFill>
        <p:spPr>
          <a:xfrm>
            <a:off x="705662" y="1485297"/>
            <a:ext cx="7901191" cy="4572604"/>
          </a:xfrm>
          <a:prstGeom prst="rect">
            <a:avLst/>
          </a:prstGeom>
        </p:spPr>
      </p:pic>
    </p:spTree>
    <p:extLst>
      <p:ext uri="{BB962C8B-B14F-4D97-AF65-F5344CB8AC3E}">
        <p14:creationId xmlns:p14="http://schemas.microsoft.com/office/powerpoint/2010/main" val="4003936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71373" y="292099"/>
            <a:ext cx="7883013" cy="809107"/>
          </a:xfrm>
        </p:spPr>
        <p:txBody>
          <a:bodyPr/>
          <a:lstStyle/>
          <a:p>
            <a:pPr algn="ctr"/>
            <a:r>
              <a:rPr lang="en-GB" sz="2300" dirty="0" smtClean="0"/>
              <a:t>Declining carbon intensity of agricultural production</a:t>
            </a:r>
            <a:endParaRPr lang="en-GB" sz="2300" dirty="0"/>
          </a:p>
        </p:txBody>
      </p:sp>
      <p:sp>
        <p:nvSpPr>
          <p:cNvPr id="2" name="TextBox 1"/>
          <p:cNvSpPr txBox="1"/>
          <p:nvPr/>
        </p:nvSpPr>
        <p:spPr>
          <a:xfrm>
            <a:off x="871374" y="1017639"/>
            <a:ext cx="7883013" cy="369332"/>
          </a:xfrm>
          <a:prstGeom prst="rect">
            <a:avLst/>
          </a:prstGeom>
          <a:noFill/>
        </p:spPr>
        <p:txBody>
          <a:bodyPr wrap="square" rtlCol="0">
            <a:spAutoFit/>
          </a:bodyPr>
          <a:lstStyle/>
          <a:p>
            <a:r>
              <a:rPr lang="en-GB" dirty="0" smtClean="0">
                <a:solidFill>
                  <a:schemeClr val="accent4">
                    <a:lumMod val="75000"/>
                  </a:schemeClr>
                </a:solidFill>
              </a:rPr>
              <a:t>Annual change in agricultural output and direct GHG emissions, 2022-31</a:t>
            </a:r>
            <a:endParaRPr lang="en-GB" dirty="0">
              <a:solidFill>
                <a:schemeClr val="accent4">
                  <a:lumMod val="75000"/>
                </a:schemeClr>
              </a:solidFill>
            </a:endParaRPr>
          </a:p>
        </p:txBody>
      </p:sp>
      <p:pic>
        <p:nvPicPr>
          <p:cNvPr id="4" name="Picture 3"/>
          <p:cNvPicPr>
            <a:picLocks noChangeAspect="1"/>
          </p:cNvPicPr>
          <p:nvPr/>
        </p:nvPicPr>
        <p:blipFill>
          <a:blip r:embed="rId3"/>
          <a:stretch>
            <a:fillRect/>
          </a:stretch>
        </p:blipFill>
        <p:spPr>
          <a:xfrm>
            <a:off x="153294" y="1464218"/>
            <a:ext cx="8852159" cy="4578493"/>
          </a:xfrm>
          <a:prstGeom prst="rect">
            <a:avLst/>
          </a:prstGeom>
        </p:spPr>
      </p:pic>
    </p:spTree>
    <p:extLst>
      <p:ext uri="{BB962C8B-B14F-4D97-AF65-F5344CB8AC3E}">
        <p14:creationId xmlns:p14="http://schemas.microsoft.com/office/powerpoint/2010/main" val="3329310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70637" y="312119"/>
            <a:ext cx="8273363" cy="1002803"/>
          </a:xfrm>
        </p:spPr>
        <p:txBody>
          <a:bodyPr/>
          <a:lstStyle/>
          <a:p>
            <a:pPr algn="ctr"/>
            <a:r>
              <a:rPr lang="en-US" dirty="0"/>
              <a:t>Trade </a:t>
            </a:r>
            <a:r>
              <a:rPr lang="en-US" dirty="0" smtClean="0"/>
              <a:t>is essential for global food security</a:t>
            </a:r>
            <a:endParaRPr lang="en-GB" dirty="0"/>
          </a:p>
        </p:txBody>
      </p:sp>
      <p:sp>
        <p:nvSpPr>
          <p:cNvPr id="6" name="Rectangle 5"/>
          <p:cNvSpPr/>
          <p:nvPr/>
        </p:nvSpPr>
        <p:spPr>
          <a:xfrm>
            <a:off x="180892" y="5423593"/>
            <a:ext cx="8782216" cy="523220"/>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Calculations </a:t>
            </a:r>
            <a:r>
              <a:rPr lang="en-US" sz="1400" dirty="0">
                <a:latin typeface="Arial" panose="020B0604020202020204" pitchFamily="34" charset="0"/>
                <a:cs typeface="Arial" panose="020B0604020202020204" pitchFamily="34" charset="0"/>
              </a:rPr>
              <a:t>using average calorie content of commodities included in the Outlook. Note that exports/imports include feed, and availability includes processing of commodities which may be re-exported</a:t>
            </a:r>
            <a:r>
              <a:rPr lang="en-US" sz="1400" dirty="0" smtClean="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1575715522"/>
              </p:ext>
            </p:extLst>
          </p:nvPr>
        </p:nvGraphicFramePr>
        <p:xfrm>
          <a:off x="633296" y="1314922"/>
          <a:ext cx="7877409" cy="42144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18624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64000" y="229648"/>
            <a:ext cx="7416000" cy="1022400"/>
          </a:xfrm>
        </p:spPr>
        <p:txBody>
          <a:bodyPr/>
          <a:lstStyle/>
          <a:p>
            <a:pPr algn="ctr"/>
            <a:r>
              <a:rPr lang="en-US" dirty="0"/>
              <a:t>Long-term evolution of commodity prices</a:t>
            </a:r>
            <a:r>
              <a:rPr lang="en-US" dirty="0" smtClean="0"/>
              <a:t>,</a:t>
            </a:r>
            <a:br>
              <a:rPr lang="en-US" dirty="0" smtClean="0"/>
            </a:br>
            <a:r>
              <a:rPr lang="en-US" dirty="0" smtClean="0"/>
              <a:t>in </a:t>
            </a:r>
            <a:r>
              <a:rPr lang="en-US" dirty="0"/>
              <a:t>real terms</a:t>
            </a:r>
            <a:endParaRPr lang="en-GB" dirty="0"/>
          </a:p>
        </p:txBody>
      </p:sp>
      <p:graphicFrame>
        <p:nvGraphicFramePr>
          <p:cNvPr id="5" name="Chart 4"/>
          <p:cNvGraphicFramePr>
            <a:graphicFrameLocks/>
          </p:cNvGraphicFramePr>
          <p:nvPr>
            <p:extLst/>
          </p:nvPr>
        </p:nvGraphicFramePr>
        <p:xfrm>
          <a:off x="320040" y="1379220"/>
          <a:ext cx="8503920" cy="46177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05778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1003300" y="279400"/>
            <a:ext cx="7971094" cy="869282"/>
          </a:xfrm>
          <a:prstGeom prst="rect">
            <a:avLst/>
          </a:prstGeom>
        </p:spPr>
        <p:txBody>
          <a:bodyPr/>
          <a:lstStyle>
            <a:lvl1pPr algn="l" defTabSz="685764" rtl="0" eaLnBrk="1" latinLnBrk="0" hangingPunct="1">
              <a:lnSpc>
                <a:spcPct val="90000"/>
              </a:lnSpc>
              <a:spcBef>
                <a:spcPct val="0"/>
              </a:spcBef>
              <a:buNone/>
              <a:defRPr sz="3300" kern="1200">
                <a:solidFill>
                  <a:schemeClr val="tx1"/>
                </a:solidFill>
                <a:latin typeface="Arial" panose="020B0604020202020204" pitchFamily="34" charset="0"/>
                <a:ea typeface="+mj-ea"/>
                <a:cs typeface="Arial" panose="020B0604020202020204" pitchFamily="34" charset="0"/>
              </a:defRPr>
            </a:lvl1pPr>
          </a:lstStyle>
          <a:p>
            <a:pPr algn="ctr"/>
            <a:r>
              <a:rPr lang="en-GB" sz="2400" b="1" dirty="0" smtClean="0">
                <a:solidFill>
                  <a:srgbClr val="3F3957"/>
                </a:solidFill>
              </a:rPr>
              <a:t>Acceleration in productivity growth needed to achieve Zero Hunger and GHG reductions by 2030</a:t>
            </a:r>
            <a:endParaRPr lang="en-GB" sz="2400" b="1" dirty="0">
              <a:solidFill>
                <a:srgbClr val="3F3957"/>
              </a:solidFill>
            </a:endParaRPr>
          </a:p>
        </p:txBody>
      </p:sp>
      <p:pic>
        <p:nvPicPr>
          <p:cNvPr id="7" name="Picture 6"/>
          <p:cNvPicPr>
            <a:picLocks noChangeAspect="1"/>
          </p:cNvPicPr>
          <p:nvPr/>
        </p:nvPicPr>
        <p:blipFill>
          <a:blip r:embed="rId3"/>
          <a:stretch>
            <a:fillRect/>
          </a:stretch>
        </p:blipFill>
        <p:spPr>
          <a:xfrm>
            <a:off x="866860" y="1815498"/>
            <a:ext cx="7596274" cy="4419983"/>
          </a:xfrm>
          <a:prstGeom prst="rect">
            <a:avLst/>
          </a:prstGeom>
        </p:spPr>
      </p:pic>
    </p:spTree>
    <p:extLst>
      <p:ext uri="{BB962C8B-B14F-4D97-AF65-F5344CB8AC3E}">
        <p14:creationId xmlns:p14="http://schemas.microsoft.com/office/powerpoint/2010/main" val="275298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100" dirty="0">
                <a:solidFill>
                  <a:srgbClr val="000000"/>
                </a:solidFill>
              </a:rPr>
              <a:t>Innovation, biosecurity and infrastructure can boost sustainable productivity </a:t>
            </a:r>
            <a:r>
              <a:rPr lang="en-GB" sz="2100" dirty="0" smtClean="0">
                <a:solidFill>
                  <a:srgbClr val="000000"/>
                </a:solidFill>
              </a:rPr>
              <a:t>growth</a:t>
            </a:r>
            <a:endParaRPr lang="en-GB" sz="2100" dirty="0">
              <a:solidFill>
                <a:srgbClr val="000000"/>
              </a:solidFill>
            </a:endParaRPr>
          </a:p>
        </p:txBody>
      </p:sp>
      <p:sp>
        <p:nvSpPr>
          <p:cNvPr id="7" name="TextBox 6"/>
          <p:cNvSpPr txBox="1"/>
          <p:nvPr/>
        </p:nvSpPr>
        <p:spPr>
          <a:xfrm>
            <a:off x="1084509" y="1996318"/>
            <a:ext cx="6974986" cy="300082"/>
          </a:xfrm>
          <a:prstGeom prst="rect">
            <a:avLst/>
          </a:prstGeom>
          <a:noFill/>
        </p:spPr>
        <p:txBody>
          <a:bodyPr wrap="none" rtlCol="0">
            <a:spAutoFit/>
          </a:bodyPr>
          <a:lstStyle/>
          <a:p>
            <a:pPr algn="ctr"/>
            <a:r>
              <a:rPr lang="en-US" sz="1350" b="1" dirty="0">
                <a:solidFill>
                  <a:srgbClr val="000000"/>
                </a:solidFill>
                <a:latin typeface="+mj-lt"/>
              </a:rPr>
              <a:t>General Services Support Estimate, 2019-21 (% of agricultural value of production)</a:t>
            </a:r>
            <a:endParaRPr lang="en-GB" sz="1350" dirty="0">
              <a:solidFill>
                <a:srgbClr val="000000"/>
              </a:solidFill>
              <a:latin typeface="+mj-lt"/>
            </a:endParaRP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7680" y="2250017"/>
            <a:ext cx="8468640" cy="3627966"/>
          </a:xfrm>
          <a:prstGeom prst="rect">
            <a:avLst/>
          </a:prstGeom>
        </p:spPr>
      </p:pic>
    </p:spTree>
    <p:extLst>
      <p:ext uri="{BB962C8B-B14F-4D97-AF65-F5344CB8AC3E}">
        <p14:creationId xmlns:p14="http://schemas.microsoft.com/office/powerpoint/2010/main" val="13747638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4130" y="444500"/>
            <a:ext cx="3731341" cy="523220"/>
          </a:xfrm>
          <a:prstGeom prst="rect">
            <a:avLst/>
          </a:prstGeom>
          <a:noFill/>
        </p:spPr>
        <p:txBody>
          <a:bodyPr wrap="square" rtlCol="0">
            <a:spAutoFit/>
          </a:bodyPr>
          <a:lstStyle/>
          <a:p>
            <a:r>
              <a:rPr lang="en-GB" sz="2800" b="1" dirty="0" smtClean="0">
                <a:solidFill>
                  <a:schemeClr val="accent4">
                    <a:lumMod val="75000"/>
                  </a:schemeClr>
                </a:solidFill>
                <a:latin typeface="+mj-lt"/>
              </a:rPr>
              <a:t>Key messages</a:t>
            </a:r>
            <a:endParaRPr lang="en-GB" sz="2800" b="1" dirty="0">
              <a:solidFill>
                <a:schemeClr val="accent4">
                  <a:lumMod val="75000"/>
                </a:schemeClr>
              </a:solidFill>
              <a:latin typeface="+mj-lt"/>
            </a:endParaRPr>
          </a:p>
        </p:txBody>
      </p:sp>
      <p:sp>
        <p:nvSpPr>
          <p:cNvPr id="3" name="Content Placeholder 1"/>
          <p:cNvSpPr txBox="1">
            <a:spLocks/>
          </p:cNvSpPr>
          <p:nvPr/>
        </p:nvSpPr>
        <p:spPr>
          <a:xfrm>
            <a:off x="368300" y="1371599"/>
            <a:ext cx="8242300" cy="5181601"/>
          </a:xfrm>
          <a:prstGeom prst="rect">
            <a:avLst/>
          </a:prstGeom>
        </p:spPr>
        <p:txBody>
          <a:bodyPr/>
          <a:lstStyle>
            <a:lvl1pPr marL="171441" indent="-171441" algn="l" defTabSz="68576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3" indent="-171441" algn="l" defTabSz="68576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4" indent="-171441" algn="l" defTabSz="68576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87" indent="-171441" algn="l" defTabSz="68576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2968" indent="-171441" algn="l" defTabSz="68576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850" indent="-171441" algn="l" defTabSz="68576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32" indent="-171441" algn="l" defTabSz="68576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14" indent="-171441" algn="l" defTabSz="68576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95" indent="-171441" algn="l" defTabSz="685764"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Bef>
                <a:spcPts val="1200"/>
              </a:spcBef>
              <a:buNone/>
            </a:pPr>
            <a:r>
              <a:rPr lang="en-US" b="1" dirty="0" smtClean="0">
                <a:solidFill>
                  <a:srgbClr val="3F3957"/>
                </a:solidFill>
                <a:latin typeface="+mj-lt"/>
              </a:rPr>
              <a:t>Substantial acceleration in productivity growth required</a:t>
            </a:r>
            <a:endParaRPr lang="en-US" dirty="0">
              <a:solidFill>
                <a:srgbClr val="3F3957"/>
              </a:solidFill>
              <a:latin typeface="+mj-lt"/>
            </a:endParaRPr>
          </a:p>
          <a:p>
            <a:pPr lvl="1">
              <a:lnSpc>
                <a:spcPct val="150000"/>
              </a:lnSpc>
              <a:spcBef>
                <a:spcPts val="1200"/>
              </a:spcBef>
            </a:pPr>
            <a:r>
              <a:rPr lang="en-US" dirty="0" smtClean="0">
                <a:solidFill>
                  <a:srgbClr val="3F3957"/>
                </a:solidFill>
                <a:latin typeface="+mj-lt"/>
              </a:rPr>
              <a:t>Boost </a:t>
            </a:r>
            <a:r>
              <a:rPr lang="en-US" dirty="0">
                <a:solidFill>
                  <a:srgbClr val="3F3957"/>
                </a:solidFill>
                <a:latin typeface="+mj-lt"/>
              </a:rPr>
              <a:t>agricultural investment and </a:t>
            </a:r>
            <a:r>
              <a:rPr lang="en-US" dirty="0" smtClean="0">
                <a:solidFill>
                  <a:srgbClr val="3F3957"/>
                </a:solidFill>
                <a:latin typeface="+mj-lt"/>
              </a:rPr>
              <a:t>innovation </a:t>
            </a:r>
          </a:p>
          <a:p>
            <a:pPr lvl="1">
              <a:lnSpc>
                <a:spcPct val="150000"/>
              </a:lnSpc>
              <a:spcBef>
                <a:spcPts val="1200"/>
              </a:spcBef>
            </a:pPr>
            <a:r>
              <a:rPr lang="en-US" dirty="0" smtClean="0">
                <a:solidFill>
                  <a:srgbClr val="3F3957"/>
                </a:solidFill>
                <a:latin typeface="+mj-lt"/>
              </a:rPr>
              <a:t>Enable knowledge</a:t>
            </a:r>
            <a:r>
              <a:rPr lang="en-US" dirty="0">
                <a:solidFill>
                  <a:srgbClr val="3F3957"/>
                </a:solidFill>
                <a:latin typeface="+mj-lt"/>
              </a:rPr>
              <a:t>, technology, and </a:t>
            </a:r>
            <a:r>
              <a:rPr lang="en-US" dirty="0" smtClean="0">
                <a:solidFill>
                  <a:srgbClr val="3F3957"/>
                </a:solidFill>
                <a:latin typeface="+mj-lt"/>
              </a:rPr>
              <a:t>skills transfers</a:t>
            </a:r>
          </a:p>
          <a:p>
            <a:pPr lvl="1">
              <a:lnSpc>
                <a:spcPct val="150000"/>
              </a:lnSpc>
              <a:spcBef>
                <a:spcPts val="1200"/>
              </a:spcBef>
            </a:pPr>
            <a:r>
              <a:rPr lang="en-US" dirty="0" smtClean="0">
                <a:solidFill>
                  <a:srgbClr val="3F3957"/>
                </a:solidFill>
                <a:latin typeface="+mj-lt"/>
              </a:rPr>
              <a:t>Increase </a:t>
            </a:r>
            <a:r>
              <a:rPr lang="en-US" dirty="0">
                <a:solidFill>
                  <a:srgbClr val="3F3957"/>
                </a:solidFill>
                <a:latin typeface="+mj-lt"/>
              </a:rPr>
              <a:t>efforts to develop coherent policy </a:t>
            </a:r>
            <a:r>
              <a:rPr lang="en-US" dirty="0" smtClean="0">
                <a:solidFill>
                  <a:srgbClr val="3F3957"/>
                </a:solidFill>
                <a:latin typeface="+mj-lt"/>
              </a:rPr>
              <a:t>packages</a:t>
            </a:r>
            <a:endParaRPr lang="en-US" dirty="0">
              <a:solidFill>
                <a:srgbClr val="3F3957"/>
              </a:solidFill>
              <a:latin typeface="+mj-lt"/>
            </a:endParaRPr>
          </a:p>
          <a:p>
            <a:pPr marL="0" indent="0">
              <a:spcBef>
                <a:spcPts val="1200"/>
              </a:spcBef>
              <a:buNone/>
            </a:pPr>
            <a:r>
              <a:rPr lang="en-US" b="1" dirty="0" smtClean="0">
                <a:solidFill>
                  <a:srgbClr val="3F3957"/>
                </a:solidFill>
                <a:latin typeface="+mj-lt"/>
              </a:rPr>
              <a:t>A </a:t>
            </a:r>
            <a:r>
              <a:rPr lang="en-US" b="1" dirty="0">
                <a:solidFill>
                  <a:srgbClr val="3F3957"/>
                </a:solidFill>
                <a:latin typeface="+mj-lt"/>
              </a:rPr>
              <a:t>well-functioning, predictable trading system is increasingly important</a:t>
            </a:r>
            <a:r>
              <a:rPr lang="en-US" dirty="0">
                <a:solidFill>
                  <a:srgbClr val="3F3957"/>
                </a:solidFill>
                <a:latin typeface="+mj-lt"/>
              </a:rPr>
              <a:t> </a:t>
            </a:r>
          </a:p>
          <a:p>
            <a:pPr lvl="1">
              <a:spcBef>
                <a:spcPts val="1200"/>
              </a:spcBef>
            </a:pPr>
            <a:r>
              <a:rPr lang="en-US" dirty="0">
                <a:solidFill>
                  <a:srgbClr val="3F3957"/>
                </a:solidFill>
                <a:latin typeface="+mj-lt"/>
              </a:rPr>
              <a:t>Open markets, including through trade </a:t>
            </a:r>
            <a:r>
              <a:rPr lang="en-US" dirty="0" smtClean="0">
                <a:solidFill>
                  <a:srgbClr val="3F3957"/>
                </a:solidFill>
                <a:latin typeface="+mj-lt"/>
              </a:rPr>
              <a:t>facilitation and avoiding export restrictions</a:t>
            </a:r>
            <a:endParaRPr lang="en-US" dirty="0">
              <a:solidFill>
                <a:srgbClr val="3F3957"/>
              </a:solidFill>
              <a:latin typeface="+mj-lt"/>
            </a:endParaRPr>
          </a:p>
          <a:p>
            <a:pPr lvl="1">
              <a:spcBef>
                <a:spcPts val="1200"/>
              </a:spcBef>
            </a:pPr>
            <a:r>
              <a:rPr lang="en-US" dirty="0" smtClean="0">
                <a:solidFill>
                  <a:srgbClr val="3F3957"/>
                </a:solidFill>
                <a:latin typeface="+mj-lt"/>
              </a:rPr>
              <a:t>Investing </a:t>
            </a:r>
            <a:r>
              <a:rPr lang="en-US" dirty="0">
                <a:solidFill>
                  <a:srgbClr val="3F3957"/>
                </a:solidFill>
                <a:latin typeface="+mj-lt"/>
              </a:rPr>
              <a:t>in </a:t>
            </a:r>
            <a:r>
              <a:rPr lang="en-US" dirty="0" smtClean="0">
                <a:solidFill>
                  <a:srgbClr val="3F3957"/>
                </a:solidFill>
                <a:latin typeface="+mj-lt"/>
              </a:rPr>
              <a:t>transparency to build trust</a:t>
            </a:r>
            <a:endParaRPr lang="en-US" dirty="0">
              <a:solidFill>
                <a:srgbClr val="3F3957"/>
              </a:solidFill>
              <a:latin typeface="+mj-lt"/>
            </a:endParaRPr>
          </a:p>
          <a:p>
            <a:pPr lvl="1">
              <a:spcBef>
                <a:spcPts val="1200"/>
              </a:spcBef>
            </a:pPr>
            <a:r>
              <a:rPr lang="en-US" dirty="0" smtClean="0">
                <a:solidFill>
                  <a:srgbClr val="3F3957"/>
                </a:solidFill>
                <a:latin typeface="+mj-lt"/>
              </a:rPr>
              <a:t>Regulatory harmonization to reduce unnecessary </a:t>
            </a:r>
            <a:r>
              <a:rPr lang="en-US" dirty="0" smtClean="0">
                <a:solidFill>
                  <a:srgbClr val="3F3957"/>
                </a:solidFill>
                <a:latin typeface="+mj-lt"/>
              </a:rPr>
              <a:t>friction</a:t>
            </a:r>
            <a:endParaRPr lang="en-US" dirty="0">
              <a:solidFill>
                <a:srgbClr val="3F3957"/>
              </a:solidFill>
              <a:latin typeface="+mj-lt"/>
            </a:endParaRPr>
          </a:p>
          <a:p>
            <a:pPr marL="0" indent="0">
              <a:spcBef>
                <a:spcPts val="1200"/>
              </a:spcBef>
              <a:buNone/>
            </a:pPr>
            <a:r>
              <a:rPr lang="en-US" sz="2300" b="1" dirty="0" smtClean="0">
                <a:solidFill>
                  <a:srgbClr val="3F3957"/>
                </a:solidFill>
                <a:latin typeface="+mj-lt"/>
              </a:rPr>
              <a:t>Cooperation, consultation, coordination to achieve robust institutional change</a:t>
            </a:r>
            <a:endParaRPr lang="en-US" sz="2300" b="1" dirty="0">
              <a:solidFill>
                <a:srgbClr val="3F3957"/>
              </a:solidFill>
              <a:latin typeface="+mj-lt"/>
            </a:endParaRPr>
          </a:p>
        </p:txBody>
      </p:sp>
    </p:spTree>
    <p:extLst>
      <p:ext uri="{BB962C8B-B14F-4D97-AF65-F5344CB8AC3E}">
        <p14:creationId xmlns:p14="http://schemas.microsoft.com/office/powerpoint/2010/main" val="8348431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sz="2100" b="1" dirty="0"/>
              <a:t>In the last </a:t>
            </a:r>
            <a:r>
              <a:rPr lang="fr-FR" sz="2100" b="1" dirty="0" err="1"/>
              <a:t>two</a:t>
            </a:r>
            <a:r>
              <a:rPr lang="fr-FR" sz="2100" b="1" dirty="0"/>
              <a:t> </a:t>
            </a:r>
            <a:r>
              <a:rPr lang="fr-FR" sz="2100" b="1" dirty="0" err="1"/>
              <a:t>years</a:t>
            </a:r>
            <a:r>
              <a:rPr lang="fr-FR" sz="2100" b="1" dirty="0"/>
              <a:t>, global agricultural </a:t>
            </a:r>
            <a:r>
              <a:rPr lang="fr-FR" sz="2100" b="1" dirty="0" err="1"/>
              <a:t>commodity</a:t>
            </a:r>
            <a:r>
              <a:rPr lang="fr-FR" sz="2100" b="1" dirty="0"/>
              <a:t> </a:t>
            </a:r>
            <a:r>
              <a:rPr lang="fr-FR" sz="2100" b="1" dirty="0" err="1"/>
              <a:t>prices</a:t>
            </a:r>
            <a:r>
              <a:rPr lang="fr-FR" sz="2100" b="1" dirty="0"/>
              <a:t> have </a:t>
            </a:r>
            <a:r>
              <a:rPr lang="fr-FR" sz="2100" b="1" dirty="0" err="1"/>
              <a:t>increased</a:t>
            </a:r>
            <a:r>
              <a:rPr lang="fr-FR" sz="2100" b="1" dirty="0"/>
              <a:t> </a:t>
            </a:r>
            <a:r>
              <a:rPr lang="fr-FR" sz="2100" b="1" dirty="0" err="1"/>
              <a:t>strongly</a:t>
            </a:r>
            <a:endParaRPr lang="en-GB" sz="2100" b="1" dirty="0"/>
          </a:p>
        </p:txBody>
      </p:sp>
      <p:graphicFrame>
        <p:nvGraphicFramePr>
          <p:cNvPr id="5" name="Chart 4"/>
          <p:cNvGraphicFramePr>
            <a:graphicFrameLocks noGrp="1"/>
          </p:cNvGraphicFramePr>
          <p:nvPr>
            <p:extLst/>
          </p:nvPr>
        </p:nvGraphicFramePr>
        <p:xfrm>
          <a:off x="521494" y="1838286"/>
          <a:ext cx="7974506" cy="3919464"/>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6849428" y="2563177"/>
            <a:ext cx="1868805" cy="24431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7540565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774" y="333812"/>
            <a:ext cx="7416000" cy="766800"/>
          </a:xfrm>
        </p:spPr>
        <p:txBody>
          <a:bodyPr/>
          <a:lstStyle/>
          <a:p>
            <a:r>
              <a:rPr lang="en-US" sz="2100" b="1" dirty="0"/>
              <a:t>Food systems are facing a daunting triple challenge</a:t>
            </a:r>
            <a:endParaRPr lang="en-GB" sz="2100" b="1" dirty="0"/>
          </a:p>
        </p:txBody>
      </p:sp>
      <p:sp>
        <p:nvSpPr>
          <p:cNvPr id="5" name="Rectangle 4"/>
          <p:cNvSpPr/>
          <p:nvPr/>
        </p:nvSpPr>
        <p:spPr>
          <a:xfrm>
            <a:off x="1431526" y="5378712"/>
            <a:ext cx="5790626" cy="584775"/>
          </a:xfrm>
          <a:prstGeom prst="rect">
            <a:avLst/>
          </a:prstGeom>
          <a:solidFill>
            <a:schemeClr val="accent2"/>
          </a:solidFill>
        </p:spPr>
        <p:txBody>
          <a:bodyPr wrap="square">
            <a:spAutoFit/>
          </a:bodyPr>
          <a:lstStyle/>
          <a:p>
            <a:pPr>
              <a:spcBef>
                <a:spcPts val="450"/>
              </a:spcBef>
              <a:spcAft>
                <a:spcPts val="450"/>
              </a:spcAft>
            </a:pPr>
            <a:r>
              <a:rPr lang="fr-FR" sz="1600" b="1" dirty="0" err="1">
                <a:solidFill>
                  <a:schemeClr val="bg1"/>
                </a:solidFill>
                <a:latin typeface="+mj-lt"/>
              </a:rPr>
              <a:t>Things</a:t>
            </a:r>
            <a:r>
              <a:rPr lang="fr-FR" sz="1600" b="1" dirty="0">
                <a:solidFill>
                  <a:schemeClr val="bg1"/>
                </a:solidFill>
                <a:latin typeface="+mj-lt"/>
              </a:rPr>
              <a:t> are not black or white</a:t>
            </a:r>
            <a:r>
              <a:rPr lang="fr-FR" sz="1600" dirty="0">
                <a:solidFill>
                  <a:schemeClr val="bg1"/>
                </a:solidFill>
                <a:latin typeface="+mj-lt"/>
              </a:rPr>
              <a:t>: </a:t>
            </a:r>
            <a:r>
              <a:rPr lang="fr-FR" sz="1600" dirty="0" err="1">
                <a:solidFill>
                  <a:schemeClr val="bg1"/>
                </a:solidFill>
                <a:latin typeface="+mj-lt"/>
              </a:rPr>
              <a:t>food</a:t>
            </a:r>
            <a:r>
              <a:rPr lang="fr-FR" sz="1600" dirty="0">
                <a:solidFill>
                  <a:schemeClr val="bg1"/>
                </a:solidFill>
                <a:latin typeface="+mj-lt"/>
              </a:rPr>
              <a:t> </a:t>
            </a:r>
            <a:r>
              <a:rPr lang="fr-FR" sz="1600" dirty="0" err="1">
                <a:solidFill>
                  <a:schemeClr val="bg1"/>
                </a:solidFill>
                <a:latin typeface="+mj-lt"/>
              </a:rPr>
              <a:t>systems</a:t>
            </a:r>
            <a:r>
              <a:rPr lang="fr-FR" sz="1600" dirty="0">
                <a:solidFill>
                  <a:schemeClr val="bg1"/>
                </a:solidFill>
                <a:latin typeface="+mj-lt"/>
              </a:rPr>
              <a:t> have important </a:t>
            </a:r>
            <a:r>
              <a:rPr lang="fr-FR" sz="1600" dirty="0" err="1">
                <a:solidFill>
                  <a:schemeClr val="bg1"/>
                </a:solidFill>
                <a:latin typeface="+mj-lt"/>
              </a:rPr>
              <a:t>achievements</a:t>
            </a:r>
            <a:r>
              <a:rPr lang="fr-FR" sz="1600" dirty="0">
                <a:solidFill>
                  <a:schemeClr val="bg1"/>
                </a:solidFill>
                <a:latin typeface="+mj-lt"/>
              </a:rPr>
              <a:t> as </a:t>
            </a:r>
            <a:r>
              <a:rPr lang="fr-FR" sz="1600" dirty="0" err="1">
                <a:solidFill>
                  <a:schemeClr val="bg1"/>
                </a:solidFill>
                <a:latin typeface="+mj-lt"/>
              </a:rPr>
              <a:t>well</a:t>
            </a:r>
            <a:r>
              <a:rPr lang="fr-FR" sz="1600" dirty="0">
                <a:solidFill>
                  <a:schemeClr val="bg1"/>
                </a:solidFill>
                <a:latin typeface="+mj-lt"/>
              </a:rPr>
              <a:t> as </a:t>
            </a:r>
            <a:r>
              <a:rPr lang="fr-FR" sz="1600" dirty="0" err="1">
                <a:solidFill>
                  <a:schemeClr val="bg1"/>
                </a:solidFill>
                <a:latin typeface="+mj-lt"/>
              </a:rPr>
              <a:t>serious</a:t>
            </a:r>
            <a:r>
              <a:rPr lang="fr-FR" sz="1600" dirty="0">
                <a:solidFill>
                  <a:schemeClr val="bg1"/>
                </a:solidFill>
                <a:latin typeface="+mj-lt"/>
              </a:rPr>
              <a:t> </a:t>
            </a:r>
            <a:r>
              <a:rPr lang="fr-FR" sz="1600" dirty="0" err="1">
                <a:solidFill>
                  <a:schemeClr val="bg1"/>
                </a:solidFill>
                <a:latin typeface="+mj-lt"/>
              </a:rPr>
              <a:t>shortcomings</a:t>
            </a:r>
            <a:endParaRPr lang="fr-FR" sz="1600" dirty="0">
              <a:solidFill>
                <a:schemeClr val="bg1"/>
              </a:solidFill>
              <a:latin typeface="+mj-lt"/>
            </a:endParaRPr>
          </a:p>
        </p:txBody>
      </p:sp>
      <p:sp>
        <p:nvSpPr>
          <p:cNvPr id="11" name="Rectangle 10"/>
          <p:cNvSpPr/>
          <p:nvPr/>
        </p:nvSpPr>
        <p:spPr>
          <a:xfrm>
            <a:off x="1431526" y="6023255"/>
            <a:ext cx="5790626" cy="584775"/>
          </a:xfrm>
          <a:prstGeom prst="rect">
            <a:avLst/>
          </a:prstGeom>
          <a:solidFill>
            <a:schemeClr val="accent2"/>
          </a:solidFill>
        </p:spPr>
        <p:txBody>
          <a:bodyPr wrap="square">
            <a:spAutoFit/>
          </a:bodyPr>
          <a:lstStyle/>
          <a:p>
            <a:pPr>
              <a:spcBef>
                <a:spcPts val="450"/>
              </a:spcBef>
              <a:spcAft>
                <a:spcPts val="450"/>
              </a:spcAft>
            </a:pPr>
            <a:r>
              <a:rPr lang="fr-FR" sz="1600" b="1" dirty="0" err="1" smtClean="0">
                <a:solidFill>
                  <a:schemeClr val="bg1"/>
                </a:solidFill>
                <a:latin typeface="+mj-lt"/>
              </a:rPr>
              <a:t>Better</a:t>
            </a:r>
            <a:r>
              <a:rPr lang="fr-FR" sz="1600" b="1" dirty="0" smtClean="0">
                <a:solidFill>
                  <a:schemeClr val="bg1"/>
                </a:solidFill>
                <a:latin typeface="+mj-lt"/>
              </a:rPr>
              <a:t> </a:t>
            </a:r>
            <a:r>
              <a:rPr lang="fr-FR" sz="1600" b="1" dirty="0" err="1" smtClean="0">
                <a:solidFill>
                  <a:schemeClr val="bg1"/>
                </a:solidFill>
                <a:latin typeface="+mj-lt"/>
              </a:rPr>
              <a:t>policies</a:t>
            </a:r>
            <a:r>
              <a:rPr lang="fr-FR" sz="1600" b="1" dirty="0" smtClean="0">
                <a:solidFill>
                  <a:schemeClr val="bg1"/>
                </a:solidFill>
                <a:latin typeface="+mj-lt"/>
              </a:rPr>
              <a:t> </a:t>
            </a:r>
            <a:r>
              <a:rPr lang="fr-FR" sz="1600" b="1" dirty="0" err="1" smtClean="0">
                <a:solidFill>
                  <a:schemeClr val="bg1"/>
                </a:solidFill>
                <a:latin typeface="+mj-lt"/>
              </a:rPr>
              <a:t>can</a:t>
            </a:r>
            <a:r>
              <a:rPr lang="fr-FR" sz="1600" b="1" dirty="0" smtClean="0">
                <a:solidFill>
                  <a:schemeClr val="bg1"/>
                </a:solidFill>
                <a:latin typeface="+mj-lt"/>
              </a:rPr>
              <a:t> </a:t>
            </a:r>
            <a:r>
              <a:rPr lang="fr-FR" sz="1600" b="1" dirty="0" err="1" smtClean="0">
                <a:solidFill>
                  <a:schemeClr val="bg1"/>
                </a:solidFill>
                <a:latin typeface="+mj-lt"/>
              </a:rPr>
              <a:t>make</a:t>
            </a:r>
            <a:r>
              <a:rPr lang="fr-FR" sz="1600" b="1" dirty="0" smtClean="0">
                <a:solidFill>
                  <a:schemeClr val="bg1"/>
                </a:solidFill>
                <a:latin typeface="+mj-lt"/>
              </a:rPr>
              <a:t> a </a:t>
            </a:r>
            <a:r>
              <a:rPr lang="fr-FR" sz="1600" b="1" dirty="0" err="1" smtClean="0">
                <a:solidFill>
                  <a:schemeClr val="bg1"/>
                </a:solidFill>
                <a:latin typeface="+mj-lt"/>
              </a:rPr>
              <a:t>difference</a:t>
            </a:r>
            <a:r>
              <a:rPr lang="fr-FR" sz="1600" dirty="0" smtClean="0">
                <a:solidFill>
                  <a:schemeClr val="bg1"/>
                </a:solidFill>
                <a:latin typeface="+mj-lt"/>
              </a:rPr>
              <a:t>: </a:t>
            </a:r>
            <a:r>
              <a:rPr lang="fr-FR" sz="1600" dirty="0" err="1" smtClean="0">
                <a:solidFill>
                  <a:schemeClr val="bg1"/>
                </a:solidFill>
                <a:latin typeface="+mj-lt"/>
              </a:rPr>
              <a:t>existing</a:t>
            </a:r>
            <a:r>
              <a:rPr lang="fr-FR" sz="1600" dirty="0" smtClean="0">
                <a:solidFill>
                  <a:schemeClr val="bg1"/>
                </a:solidFill>
                <a:latin typeface="+mj-lt"/>
              </a:rPr>
              <a:t> OECD </a:t>
            </a:r>
            <a:r>
              <a:rPr lang="fr-FR" sz="1600" dirty="0" err="1" smtClean="0">
                <a:solidFill>
                  <a:schemeClr val="bg1"/>
                </a:solidFill>
                <a:latin typeface="+mj-lt"/>
              </a:rPr>
              <a:t>work</a:t>
            </a:r>
            <a:r>
              <a:rPr lang="fr-FR" sz="1600" dirty="0" smtClean="0">
                <a:solidFill>
                  <a:schemeClr val="bg1"/>
                </a:solidFill>
                <a:latin typeface="+mj-lt"/>
              </a:rPr>
              <a:t> has </a:t>
            </a:r>
            <a:r>
              <a:rPr lang="fr-FR" sz="1600" dirty="0" err="1" smtClean="0">
                <a:solidFill>
                  <a:schemeClr val="bg1"/>
                </a:solidFill>
                <a:latin typeface="+mj-lt"/>
              </a:rPr>
              <a:t>identified</a:t>
            </a:r>
            <a:r>
              <a:rPr lang="fr-FR" sz="1600" dirty="0" smtClean="0">
                <a:solidFill>
                  <a:schemeClr val="bg1"/>
                </a:solidFill>
                <a:latin typeface="+mj-lt"/>
              </a:rPr>
              <a:t> </a:t>
            </a:r>
            <a:r>
              <a:rPr lang="fr-FR" sz="1600" dirty="0" err="1" smtClean="0">
                <a:solidFill>
                  <a:schemeClr val="bg1"/>
                </a:solidFill>
                <a:latin typeface="+mj-lt"/>
              </a:rPr>
              <a:t>many</a:t>
            </a:r>
            <a:r>
              <a:rPr lang="fr-FR" sz="1600" dirty="0" smtClean="0">
                <a:solidFill>
                  <a:schemeClr val="bg1"/>
                </a:solidFill>
                <a:latin typeface="+mj-lt"/>
              </a:rPr>
              <a:t> areas for </a:t>
            </a:r>
            <a:r>
              <a:rPr lang="fr-FR" sz="1600" dirty="0" err="1" smtClean="0">
                <a:solidFill>
                  <a:schemeClr val="bg1"/>
                </a:solidFill>
                <a:latin typeface="+mj-lt"/>
              </a:rPr>
              <a:t>improvement</a:t>
            </a:r>
            <a:endParaRPr lang="en-GB" sz="1600" b="1" dirty="0">
              <a:solidFill>
                <a:schemeClr val="bg1"/>
              </a:solidFill>
              <a:latin typeface="+mj-lt"/>
            </a:endParaRPr>
          </a:p>
        </p:txBody>
      </p:sp>
      <p:sp>
        <p:nvSpPr>
          <p:cNvPr id="12" name="Freeform 11"/>
          <p:cNvSpPr/>
          <p:nvPr/>
        </p:nvSpPr>
        <p:spPr>
          <a:xfrm>
            <a:off x="3664459" y="1907327"/>
            <a:ext cx="1835696" cy="1835696"/>
          </a:xfrm>
          <a:custGeom>
            <a:avLst/>
            <a:gdLst>
              <a:gd name="connsiteX0" fmla="*/ 0 w 2447595"/>
              <a:gd name="connsiteY0" fmla="*/ 1223798 h 2447595"/>
              <a:gd name="connsiteX1" fmla="*/ 1223798 w 2447595"/>
              <a:gd name="connsiteY1" fmla="*/ 0 h 2447595"/>
              <a:gd name="connsiteX2" fmla="*/ 2447596 w 2447595"/>
              <a:gd name="connsiteY2" fmla="*/ 1223798 h 2447595"/>
              <a:gd name="connsiteX3" fmla="*/ 1223798 w 2447595"/>
              <a:gd name="connsiteY3" fmla="*/ 2447596 h 2447595"/>
              <a:gd name="connsiteX4" fmla="*/ 0 w 2447595"/>
              <a:gd name="connsiteY4" fmla="*/ 1223798 h 2447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595" h="2447595">
                <a:moveTo>
                  <a:pt x="0" y="1223798"/>
                </a:moveTo>
                <a:cubicBezTo>
                  <a:pt x="0" y="547913"/>
                  <a:pt x="547913" y="0"/>
                  <a:pt x="1223798" y="0"/>
                </a:cubicBezTo>
                <a:cubicBezTo>
                  <a:pt x="1899683" y="0"/>
                  <a:pt x="2447596" y="547913"/>
                  <a:pt x="2447596" y="1223798"/>
                </a:cubicBezTo>
                <a:cubicBezTo>
                  <a:pt x="2447596" y="1899683"/>
                  <a:pt x="1899683" y="2447596"/>
                  <a:pt x="1223798" y="2447596"/>
                </a:cubicBezTo>
                <a:cubicBezTo>
                  <a:pt x="547913" y="2447596"/>
                  <a:pt x="0" y="1899683"/>
                  <a:pt x="0" y="1223798"/>
                </a:cubicBezTo>
                <a:close/>
              </a:path>
            </a:pathLst>
          </a:custGeom>
          <a:solidFill>
            <a:schemeClr val="accent1">
              <a:hueOff val="0"/>
              <a:satOff val="0"/>
              <a:lumOff val="0"/>
              <a:alpha val="30000"/>
            </a:schemeClr>
          </a:solidFill>
          <a:ln w="12700">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244760" tIns="321247" rIns="244760" bIns="688386" numCol="1" spcCol="1270" anchor="ctr" anchorCtr="0">
            <a:noAutofit/>
          </a:bodyPr>
          <a:lstStyle/>
          <a:p>
            <a:pPr lvl="0" algn="ctr"/>
            <a:r>
              <a:rPr lang="en-US" sz="1275" b="1" dirty="0">
                <a:latin typeface="+mj-lt"/>
              </a:rPr>
              <a:t>Food security &amp; nutrition </a:t>
            </a:r>
          </a:p>
        </p:txBody>
      </p:sp>
      <p:sp>
        <p:nvSpPr>
          <p:cNvPr id="13" name="Freeform 12"/>
          <p:cNvSpPr/>
          <p:nvPr/>
        </p:nvSpPr>
        <p:spPr>
          <a:xfrm>
            <a:off x="3002078" y="3054637"/>
            <a:ext cx="1835696" cy="1835696"/>
          </a:xfrm>
          <a:custGeom>
            <a:avLst/>
            <a:gdLst>
              <a:gd name="connsiteX0" fmla="*/ 0 w 2447595"/>
              <a:gd name="connsiteY0" fmla="*/ 1223798 h 2447595"/>
              <a:gd name="connsiteX1" fmla="*/ 1223798 w 2447595"/>
              <a:gd name="connsiteY1" fmla="*/ 0 h 2447595"/>
              <a:gd name="connsiteX2" fmla="*/ 2447596 w 2447595"/>
              <a:gd name="connsiteY2" fmla="*/ 1223798 h 2447595"/>
              <a:gd name="connsiteX3" fmla="*/ 1223798 w 2447595"/>
              <a:gd name="connsiteY3" fmla="*/ 2447596 h 2447595"/>
              <a:gd name="connsiteX4" fmla="*/ 0 w 2447595"/>
              <a:gd name="connsiteY4" fmla="*/ 1223798 h 2447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595" h="2447595">
                <a:moveTo>
                  <a:pt x="0" y="1223798"/>
                </a:moveTo>
                <a:cubicBezTo>
                  <a:pt x="0" y="547913"/>
                  <a:pt x="547913" y="0"/>
                  <a:pt x="1223798" y="0"/>
                </a:cubicBezTo>
                <a:cubicBezTo>
                  <a:pt x="1899683" y="0"/>
                  <a:pt x="2447596" y="547913"/>
                  <a:pt x="2447596" y="1223798"/>
                </a:cubicBezTo>
                <a:cubicBezTo>
                  <a:pt x="2447596" y="1899683"/>
                  <a:pt x="1899683" y="2447596"/>
                  <a:pt x="1223798" y="2447596"/>
                </a:cubicBezTo>
                <a:cubicBezTo>
                  <a:pt x="547913" y="2447596"/>
                  <a:pt x="0" y="1899683"/>
                  <a:pt x="0" y="1223798"/>
                </a:cubicBezTo>
                <a:close/>
              </a:path>
            </a:pathLst>
          </a:custGeom>
          <a:solidFill>
            <a:schemeClr val="accent1">
              <a:hueOff val="0"/>
              <a:satOff val="0"/>
              <a:lumOff val="0"/>
              <a:alpha val="30000"/>
            </a:schemeClr>
          </a:solidFill>
          <a:ln w="12700">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72862" tIns="474222" rIns="561417" bIns="351842" numCol="1" spcCol="1270" anchor="ctr" anchorCtr="0">
            <a:noAutofit/>
          </a:bodyPr>
          <a:lstStyle/>
          <a:p>
            <a:pPr lvl="0" algn="ctr"/>
            <a:r>
              <a:rPr lang="en-US" sz="1275" b="1" dirty="0">
                <a:latin typeface="+mj-lt"/>
              </a:rPr>
              <a:t>Livelihoods</a:t>
            </a:r>
            <a:endParaRPr lang="en-US" sz="1275" dirty="0">
              <a:latin typeface="+mj-lt"/>
            </a:endParaRPr>
          </a:p>
        </p:txBody>
      </p:sp>
      <p:sp>
        <p:nvSpPr>
          <p:cNvPr id="14" name="Freeform 13"/>
          <p:cNvSpPr/>
          <p:nvPr/>
        </p:nvSpPr>
        <p:spPr>
          <a:xfrm>
            <a:off x="4326839" y="3054637"/>
            <a:ext cx="1835696" cy="1835696"/>
          </a:xfrm>
          <a:custGeom>
            <a:avLst/>
            <a:gdLst>
              <a:gd name="connsiteX0" fmla="*/ 0 w 2447595"/>
              <a:gd name="connsiteY0" fmla="*/ 1223798 h 2447595"/>
              <a:gd name="connsiteX1" fmla="*/ 1223798 w 2447595"/>
              <a:gd name="connsiteY1" fmla="*/ 0 h 2447595"/>
              <a:gd name="connsiteX2" fmla="*/ 2447596 w 2447595"/>
              <a:gd name="connsiteY2" fmla="*/ 1223798 h 2447595"/>
              <a:gd name="connsiteX3" fmla="*/ 1223798 w 2447595"/>
              <a:gd name="connsiteY3" fmla="*/ 2447596 h 2447595"/>
              <a:gd name="connsiteX4" fmla="*/ 0 w 2447595"/>
              <a:gd name="connsiteY4" fmla="*/ 1223798 h 2447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595" h="2447595">
                <a:moveTo>
                  <a:pt x="0" y="1223798"/>
                </a:moveTo>
                <a:cubicBezTo>
                  <a:pt x="0" y="547913"/>
                  <a:pt x="547913" y="0"/>
                  <a:pt x="1223798" y="0"/>
                </a:cubicBezTo>
                <a:cubicBezTo>
                  <a:pt x="1899683" y="0"/>
                  <a:pt x="2447596" y="547913"/>
                  <a:pt x="2447596" y="1223798"/>
                </a:cubicBezTo>
                <a:cubicBezTo>
                  <a:pt x="2447596" y="1899683"/>
                  <a:pt x="1899683" y="2447596"/>
                  <a:pt x="1223798" y="2447596"/>
                </a:cubicBezTo>
                <a:cubicBezTo>
                  <a:pt x="547913" y="2447596"/>
                  <a:pt x="0" y="1899683"/>
                  <a:pt x="0" y="1223798"/>
                </a:cubicBezTo>
                <a:close/>
              </a:path>
            </a:pathLst>
          </a:custGeom>
          <a:solidFill>
            <a:schemeClr val="accent1">
              <a:hueOff val="0"/>
              <a:satOff val="0"/>
              <a:lumOff val="0"/>
              <a:alpha val="30000"/>
            </a:schemeClr>
          </a:solidFill>
          <a:ln w="12700">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561417" tIns="474222" rIns="172862" bIns="351842" numCol="1" spcCol="1270" anchor="ctr" anchorCtr="0">
            <a:noAutofit/>
          </a:bodyPr>
          <a:lstStyle/>
          <a:p>
            <a:pPr lvl="0" algn="ctr"/>
            <a:r>
              <a:rPr lang="en-US" sz="1200" b="1" dirty="0">
                <a:latin typeface="+mj-lt"/>
              </a:rPr>
              <a:t>Environmental sustainability</a:t>
            </a:r>
          </a:p>
        </p:txBody>
      </p:sp>
      <p:sp>
        <p:nvSpPr>
          <p:cNvPr id="19" name="Freeform 18"/>
          <p:cNvSpPr>
            <a:spLocks noChangeAspect="1"/>
          </p:cNvSpPr>
          <p:nvPr/>
        </p:nvSpPr>
        <p:spPr>
          <a:xfrm>
            <a:off x="2961900" y="1864522"/>
            <a:ext cx="3223667" cy="3042668"/>
          </a:xfrm>
          <a:custGeom>
            <a:avLst/>
            <a:gdLst>
              <a:gd name="connsiteX0" fmla="*/ 2106972 w 4213944"/>
              <a:gd name="connsiteY0" fmla="*/ 0 h 3977343"/>
              <a:gd name="connsiteX1" fmla="*/ 3330770 w 4213944"/>
              <a:gd name="connsiteY1" fmla="*/ 1223798 h 3977343"/>
              <a:gd name="connsiteX2" fmla="*/ 3314255 w 4213944"/>
              <a:gd name="connsiteY2" fmla="*/ 1425332 h 3977343"/>
              <a:gd name="connsiteX3" fmla="*/ 3279179 w 4213944"/>
              <a:gd name="connsiteY3" fmla="*/ 1565511 h 3977343"/>
              <a:gd name="connsiteX4" fmla="*/ 3354066 w 4213944"/>
              <a:gd name="connsiteY4" fmla="*/ 1584767 h 3977343"/>
              <a:gd name="connsiteX5" fmla="*/ 4213944 w 4213944"/>
              <a:gd name="connsiteY5" fmla="*/ 2753545 h 3977343"/>
              <a:gd name="connsiteX6" fmla="*/ 2990146 w 4213944"/>
              <a:gd name="connsiteY6" fmla="*/ 3977343 h 3977343"/>
              <a:gd name="connsiteX7" fmla="*/ 2124790 w 4213944"/>
              <a:gd name="connsiteY7" fmla="*/ 3618901 h 3977343"/>
              <a:gd name="connsiteX8" fmla="*/ 2106972 w 4213944"/>
              <a:gd name="connsiteY8" fmla="*/ 3599296 h 3977343"/>
              <a:gd name="connsiteX9" fmla="*/ 2089154 w 4213944"/>
              <a:gd name="connsiteY9" fmla="*/ 3618901 h 3977343"/>
              <a:gd name="connsiteX10" fmla="*/ 1223798 w 4213944"/>
              <a:gd name="connsiteY10" fmla="*/ 3977343 h 3977343"/>
              <a:gd name="connsiteX11" fmla="*/ 0 w 4213944"/>
              <a:gd name="connsiteY11" fmla="*/ 2753545 h 3977343"/>
              <a:gd name="connsiteX12" fmla="*/ 859878 w 4213944"/>
              <a:gd name="connsiteY12" fmla="*/ 1584767 h 3977343"/>
              <a:gd name="connsiteX13" fmla="*/ 932625 w 4213944"/>
              <a:gd name="connsiteY13" fmla="*/ 1566062 h 3977343"/>
              <a:gd name="connsiteX14" fmla="*/ 908037 w 4213944"/>
              <a:gd name="connsiteY14" fmla="*/ 1470436 h 3977343"/>
              <a:gd name="connsiteX15" fmla="*/ 883174 w 4213944"/>
              <a:gd name="connsiteY15" fmla="*/ 1223798 h 3977343"/>
              <a:gd name="connsiteX16" fmla="*/ 2106972 w 4213944"/>
              <a:gd name="connsiteY16" fmla="*/ 0 h 397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13944" h="3977343">
                <a:moveTo>
                  <a:pt x="2106972" y="0"/>
                </a:moveTo>
                <a:cubicBezTo>
                  <a:pt x="2782857" y="0"/>
                  <a:pt x="3330770" y="547913"/>
                  <a:pt x="3330770" y="1223798"/>
                </a:cubicBezTo>
                <a:cubicBezTo>
                  <a:pt x="3330770" y="1292442"/>
                  <a:pt x="3325118" y="1359767"/>
                  <a:pt x="3314255" y="1425332"/>
                </a:cubicBezTo>
                <a:lnTo>
                  <a:pt x="3279179" y="1565511"/>
                </a:lnTo>
                <a:lnTo>
                  <a:pt x="3354066" y="1584767"/>
                </a:lnTo>
                <a:cubicBezTo>
                  <a:pt x="3852236" y="1739714"/>
                  <a:pt x="4213944" y="2204389"/>
                  <a:pt x="4213944" y="2753545"/>
                </a:cubicBezTo>
                <a:cubicBezTo>
                  <a:pt x="4213944" y="3429430"/>
                  <a:pt x="3666031" y="3977343"/>
                  <a:pt x="2990146" y="3977343"/>
                </a:cubicBezTo>
                <a:cubicBezTo>
                  <a:pt x="2652204" y="3977343"/>
                  <a:pt x="2346254" y="3840365"/>
                  <a:pt x="2124790" y="3618901"/>
                </a:cubicBezTo>
                <a:lnTo>
                  <a:pt x="2106972" y="3599296"/>
                </a:lnTo>
                <a:lnTo>
                  <a:pt x="2089154" y="3618901"/>
                </a:lnTo>
                <a:cubicBezTo>
                  <a:pt x="1867690" y="3840365"/>
                  <a:pt x="1561741" y="3977343"/>
                  <a:pt x="1223798" y="3977343"/>
                </a:cubicBezTo>
                <a:cubicBezTo>
                  <a:pt x="547913" y="3977343"/>
                  <a:pt x="0" y="3429430"/>
                  <a:pt x="0" y="2753545"/>
                </a:cubicBezTo>
                <a:cubicBezTo>
                  <a:pt x="0" y="2204389"/>
                  <a:pt x="361708" y="1739714"/>
                  <a:pt x="859878" y="1584767"/>
                </a:cubicBezTo>
                <a:lnTo>
                  <a:pt x="932625" y="1566062"/>
                </a:lnTo>
                <a:lnTo>
                  <a:pt x="908037" y="1470436"/>
                </a:lnTo>
                <a:cubicBezTo>
                  <a:pt x="891735" y="1390770"/>
                  <a:pt x="883174" y="1308284"/>
                  <a:pt x="883174" y="1223798"/>
                </a:cubicBezTo>
                <a:cubicBezTo>
                  <a:pt x="883174" y="547913"/>
                  <a:pt x="1431087" y="0"/>
                  <a:pt x="2106972" y="0"/>
                </a:cubicBezTo>
                <a:close/>
              </a:path>
            </a:pathLst>
          </a:custGeom>
          <a:noFill/>
          <a:ln w="28575">
            <a:solidFill>
              <a:srgbClr val="C00000"/>
            </a:solidFill>
            <a:prstDash val="dash"/>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172862" tIns="474222" rIns="561417" bIns="351842" numCol="1" spcCol="1270" anchor="ctr" anchorCtr="0">
            <a:noAutofit/>
          </a:bodyPr>
          <a:lstStyle/>
          <a:p>
            <a:pPr lvl="0" algn="ctr"/>
            <a:endParaRPr lang="en-US" sz="1275" dirty="0">
              <a:latin typeface="+mj-lt"/>
            </a:endParaRPr>
          </a:p>
        </p:txBody>
      </p:sp>
      <p:pic>
        <p:nvPicPr>
          <p:cNvPr id="10" name="Picture 9"/>
          <p:cNvPicPr>
            <a:picLocks noChangeAspect="1"/>
          </p:cNvPicPr>
          <p:nvPr/>
        </p:nvPicPr>
        <p:blipFill rotWithShape="1">
          <a:blip r:embed="rId3"/>
          <a:srcRect l="1118" t="1287" r="2694" b="1431"/>
          <a:stretch/>
        </p:blipFill>
        <p:spPr>
          <a:xfrm>
            <a:off x="7573302" y="1424764"/>
            <a:ext cx="1352537" cy="1814897"/>
          </a:xfrm>
          <a:prstGeom prst="rect">
            <a:avLst/>
          </a:prstGeom>
          <a:ln>
            <a:solidFill>
              <a:schemeClr val="bg1">
                <a:lumMod val="6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21256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P spid="14"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384911" y="1456378"/>
            <a:ext cx="8250079" cy="4309240"/>
          </a:xfrm>
          <a:prstGeom prst="rect">
            <a:avLst/>
          </a:prstGeom>
        </p:spPr>
      </p:pic>
      <p:sp>
        <p:nvSpPr>
          <p:cNvPr id="3" name="Title 2"/>
          <p:cNvSpPr>
            <a:spLocks noGrp="1"/>
          </p:cNvSpPr>
          <p:nvPr>
            <p:ph type="title"/>
          </p:nvPr>
        </p:nvSpPr>
        <p:spPr>
          <a:xfrm>
            <a:off x="901700" y="342899"/>
            <a:ext cx="8013700" cy="813397"/>
          </a:xfrm>
        </p:spPr>
        <p:txBody>
          <a:bodyPr/>
          <a:lstStyle/>
          <a:p>
            <a:pPr algn="ctr"/>
            <a:r>
              <a:rPr lang="en-GB" sz="2400" b="1" dirty="0" smtClean="0">
                <a:solidFill>
                  <a:srgbClr val="3F3957"/>
                </a:solidFill>
                <a:latin typeface="Arial" panose="020B0604020202020204" pitchFamily="34" charset="0"/>
                <a:cs typeface="Arial" panose="020B0604020202020204" pitchFamily="34" charset="0"/>
              </a:rPr>
              <a:t>Current disruptions add to these challenges</a:t>
            </a:r>
            <a:endParaRPr lang="en-GB" sz="2400" b="1" dirty="0">
              <a:solidFill>
                <a:srgbClr val="3F3957"/>
              </a:solidFill>
              <a:latin typeface="Arial" panose="020B0604020202020204" pitchFamily="34" charset="0"/>
              <a:cs typeface="Arial" panose="020B0604020202020204" pitchFamily="34" charset="0"/>
            </a:endParaRPr>
          </a:p>
        </p:txBody>
      </p:sp>
      <p:sp>
        <p:nvSpPr>
          <p:cNvPr id="5" name="TextBox 4"/>
          <p:cNvSpPr txBox="1"/>
          <p:nvPr/>
        </p:nvSpPr>
        <p:spPr>
          <a:xfrm>
            <a:off x="4509951" y="5765618"/>
            <a:ext cx="4634049" cy="300082"/>
          </a:xfrm>
          <a:prstGeom prst="rect">
            <a:avLst/>
          </a:prstGeom>
          <a:noFill/>
        </p:spPr>
        <p:txBody>
          <a:bodyPr wrap="square" rtlCol="0">
            <a:spAutoFit/>
          </a:bodyPr>
          <a:lstStyle/>
          <a:p>
            <a:r>
              <a:rPr lang="en-GB" sz="1350" dirty="0">
                <a:solidFill>
                  <a:schemeClr val="bg2">
                    <a:lumMod val="10000"/>
                  </a:schemeClr>
                </a:solidFill>
                <a:latin typeface="+mj-lt"/>
              </a:rPr>
              <a:t>Source: UN </a:t>
            </a:r>
            <a:r>
              <a:rPr lang="en-GB" sz="1350" dirty="0" err="1">
                <a:solidFill>
                  <a:schemeClr val="bg2">
                    <a:lumMod val="10000"/>
                  </a:schemeClr>
                </a:solidFill>
                <a:latin typeface="+mj-lt"/>
              </a:rPr>
              <a:t>Comtrade</a:t>
            </a:r>
            <a:r>
              <a:rPr lang="en-GB" sz="1350" dirty="0">
                <a:solidFill>
                  <a:schemeClr val="bg2">
                    <a:lumMod val="10000"/>
                  </a:schemeClr>
                </a:solidFill>
                <a:latin typeface="+mj-lt"/>
              </a:rPr>
              <a:t> average for 2018-2020</a:t>
            </a:r>
          </a:p>
        </p:txBody>
      </p:sp>
    </p:spTree>
    <p:extLst>
      <p:ext uri="{BB962C8B-B14F-4D97-AF65-F5344CB8AC3E}">
        <p14:creationId xmlns:p14="http://schemas.microsoft.com/office/powerpoint/2010/main" val="40852478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1668192" y="1690688"/>
            <a:ext cx="5789545" cy="3151136"/>
          </a:xfrm>
          <a:prstGeom prst="rect">
            <a:avLst/>
          </a:prstGeom>
        </p:spPr>
      </p:pic>
      <p:sp>
        <p:nvSpPr>
          <p:cNvPr id="3" name="Title 2"/>
          <p:cNvSpPr>
            <a:spLocks noGrp="1"/>
          </p:cNvSpPr>
          <p:nvPr>
            <p:ph type="title"/>
          </p:nvPr>
        </p:nvSpPr>
        <p:spPr>
          <a:xfrm>
            <a:off x="1080000" y="546100"/>
            <a:ext cx="7416000" cy="713900"/>
          </a:xfrm>
        </p:spPr>
        <p:txBody>
          <a:bodyPr/>
          <a:lstStyle/>
          <a:p>
            <a:pPr algn="ctr"/>
            <a:r>
              <a:rPr lang="en-GB" sz="2400" b="1" dirty="0" smtClean="0">
                <a:solidFill>
                  <a:schemeClr val="bg2">
                    <a:lumMod val="10000"/>
                  </a:schemeClr>
                </a:solidFill>
                <a:latin typeface="Arial" panose="020B0604020202020204" pitchFamily="34" charset="0"/>
                <a:cs typeface="Arial" panose="020B0604020202020204" pitchFamily="34" charset="0"/>
              </a:rPr>
              <a:t>Global </a:t>
            </a:r>
            <a:r>
              <a:rPr lang="en-GB" sz="2400" b="1" dirty="0">
                <a:solidFill>
                  <a:schemeClr val="bg2">
                    <a:lumMod val="10000"/>
                  </a:schemeClr>
                </a:solidFill>
                <a:latin typeface="Arial" panose="020B0604020202020204" pitchFamily="34" charset="0"/>
                <a:cs typeface="Arial" panose="020B0604020202020204" pitchFamily="34" charset="0"/>
              </a:rPr>
              <a:t>food security </a:t>
            </a:r>
            <a:r>
              <a:rPr lang="en-GB" sz="2400" b="1" dirty="0" smtClean="0">
                <a:solidFill>
                  <a:schemeClr val="bg2">
                    <a:lumMod val="10000"/>
                  </a:schemeClr>
                </a:solidFill>
                <a:latin typeface="Arial" panose="020B0604020202020204" pitchFamily="34" charset="0"/>
                <a:cs typeface="Arial" panose="020B0604020202020204" pitchFamily="34" charset="0"/>
              </a:rPr>
              <a:t>impacts of trade disruptions</a:t>
            </a:r>
            <a:r>
              <a:rPr lang="en-GB" sz="2400" dirty="0">
                <a:solidFill>
                  <a:schemeClr val="bg2">
                    <a:lumMod val="10000"/>
                  </a:schemeClr>
                </a:solidFill>
              </a:rPr>
              <a:t/>
            </a:r>
            <a:br>
              <a:rPr lang="en-GB" sz="2400" dirty="0">
                <a:solidFill>
                  <a:schemeClr val="bg2">
                    <a:lumMod val="10000"/>
                  </a:schemeClr>
                </a:solidFill>
              </a:rPr>
            </a:br>
            <a:r>
              <a:rPr lang="en-GB" sz="2400" dirty="0" smtClean="0">
                <a:solidFill>
                  <a:schemeClr val="bg2">
                    <a:lumMod val="10000"/>
                  </a:schemeClr>
                </a:solidFill>
              </a:rPr>
              <a:t>(Scenario results)</a:t>
            </a:r>
            <a:endParaRPr lang="en-GB" sz="2400" dirty="0">
              <a:solidFill>
                <a:schemeClr val="bg2">
                  <a:lumMod val="10000"/>
                </a:schemeClr>
              </a:solidFill>
            </a:endParaRPr>
          </a:p>
        </p:txBody>
      </p:sp>
      <p:sp>
        <p:nvSpPr>
          <p:cNvPr id="7" name="TextBox 6"/>
          <p:cNvSpPr txBox="1"/>
          <p:nvPr/>
        </p:nvSpPr>
        <p:spPr>
          <a:xfrm>
            <a:off x="2389585" y="5140640"/>
            <a:ext cx="5431597" cy="300082"/>
          </a:xfrm>
          <a:prstGeom prst="rect">
            <a:avLst/>
          </a:prstGeom>
          <a:noFill/>
        </p:spPr>
        <p:txBody>
          <a:bodyPr wrap="square" rtlCol="0">
            <a:spAutoFit/>
          </a:bodyPr>
          <a:lstStyle/>
          <a:p>
            <a:r>
              <a:rPr lang="en-GB" sz="1350" dirty="0">
                <a:solidFill>
                  <a:schemeClr val="bg2">
                    <a:lumMod val="10000"/>
                  </a:schemeClr>
                </a:solidFill>
                <a:latin typeface="+mj-lt"/>
              </a:rPr>
              <a:t>Based on preliminary scenarios with </a:t>
            </a:r>
            <a:r>
              <a:rPr lang="en-GB" sz="1350" dirty="0" err="1">
                <a:solidFill>
                  <a:schemeClr val="bg2">
                    <a:lumMod val="10000"/>
                  </a:schemeClr>
                </a:solidFill>
                <a:latin typeface="+mj-lt"/>
              </a:rPr>
              <a:t>Aglink</a:t>
            </a:r>
            <a:r>
              <a:rPr lang="en-GB" sz="1350" dirty="0">
                <a:solidFill>
                  <a:schemeClr val="bg2">
                    <a:lumMod val="10000"/>
                  </a:schemeClr>
                </a:solidFill>
                <a:latin typeface="+mj-lt"/>
              </a:rPr>
              <a:t>-Cosimo</a:t>
            </a:r>
          </a:p>
        </p:txBody>
      </p:sp>
      <p:sp>
        <p:nvSpPr>
          <p:cNvPr id="2" name="TextBox 1"/>
          <p:cNvSpPr txBox="1"/>
          <p:nvPr/>
        </p:nvSpPr>
        <p:spPr>
          <a:xfrm>
            <a:off x="3659341" y="2584138"/>
            <a:ext cx="3571776" cy="338554"/>
          </a:xfrm>
          <a:prstGeom prst="rect">
            <a:avLst/>
          </a:prstGeom>
          <a:solidFill>
            <a:schemeClr val="bg1"/>
          </a:solidFill>
        </p:spPr>
        <p:txBody>
          <a:bodyPr wrap="square" lIns="0" rIns="0" rtlCol="0">
            <a:spAutoFit/>
          </a:bodyPr>
          <a:lstStyle/>
          <a:p>
            <a:r>
              <a:rPr lang="en-GB" sz="1600" dirty="0">
                <a:solidFill>
                  <a:schemeClr val="bg2">
                    <a:lumMod val="10000"/>
                  </a:schemeClr>
                </a:solidFill>
                <a:latin typeface="+mj-lt"/>
              </a:rPr>
              <a:t>         </a:t>
            </a:r>
            <a:r>
              <a:rPr lang="en-GB" sz="1600" dirty="0" smtClean="0">
                <a:solidFill>
                  <a:schemeClr val="bg2">
                    <a:lumMod val="10000"/>
                  </a:schemeClr>
                </a:solidFill>
                <a:latin typeface="+mj-lt"/>
              </a:rPr>
              <a:t>    </a:t>
            </a:r>
            <a:r>
              <a:rPr lang="en-GB" sz="1600" dirty="0">
                <a:solidFill>
                  <a:schemeClr val="bg2">
                    <a:lumMod val="10000"/>
                  </a:schemeClr>
                </a:solidFill>
                <a:latin typeface="+mj-lt"/>
              </a:rPr>
              <a:t>0%       </a:t>
            </a:r>
            <a:r>
              <a:rPr lang="en-GB" sz="1600" dirty="0" smtClean="0">
                <a:solidFill>
                  <a:schemeClr val="bg2">
                    <a:lumMod val="10000"/>
                  </a:schemeClr>
                </a:solidFill>
                <a:latin typeface="+mj-lt"/>
              </a:rPr>
              <a:t>      </a:t>
            </a:r>
            <a:r>
              <a:rPr lang="en-GB" sz="1600" dirty="0">
                <a:solidFill>
                  <a:schemeClr val="bg2">
                    <a:lumMod val="10000"/>
                  </a:schemeClr>
                </a:solidFill>
                <a:latin typeface="+mj-lt"/>
              </a:rPr>
              <a:t>-10%      </a:t>
            </a:r>
            <a:r>
              <a:rPr lang="en-GB" sz="1600" dirty="0" smtClean="0">
                <a:solidFill>
                  <a:schemeClr val="bg2">
                    <a:lumMod val="10000"/>
                  </a:schemeClr>
                </a:solidFill>
                <a:latin typeface="+mj-lt"/>
              </a:rPr>
              <a:t>         </a:t>
            </a:r>
            <a:r>
              <a:rPr lang="en-GB" sz="1600" dirty="0">
                <a:solidFill>
                  <a:schemeClr val="bg2">
                    <a:lumMod val="10000"/>
                  </a:schemeClr>
                </a:solidFill>
                <a:latin typeface="+mj-lt"/>
              </a:rPr>
              <a:t>-25% </a:t>
            </a:r>
            <a:r>
              <a:rPr lang="en-GB" sz="1600" dirty="0" smtClean="0">
                <a:solidFill>
                  <a:schemeClr val="bg2">
                    <a:lumMod val="10000"/>
                  </a:schemeClr>
                </a:solidFill>
                <a:latin typeface="+mj-lt"/>
              </a:rPr>
              <a:t>    </a:t>
            </a:r>
            <a:r>
              <a:rPr lang="en-GB" sz="1600" dirty="0">
                <a:solidFill>
                  <a:schemeClr val="bg2">
                    <a:lumMod val="10000"/>
                  </a:schemeClr>
                </a:solidFill>
                <a:latin typeface="+mj-lt"/>
              </a:rPr>
              <a:t>-50%</a:t>
            </a:r>
          </a:p>
        </p:txBody>
      </p:sp>
    </p:spTree>
    <p:extLst>
      <p:ext uri="{BB962C8B-B14F-4D97-AF65-F5344CB8AC3E}">
        <p14:creationId xmlns:p14="http://schemas.microsoft.com/office/powerpoint/2010/main" val="3185048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1694" y="1453470"/>
            <a:ext cx="5145742" cy="4408306"/>
          </a:xfrm>
        </p:spPr>
        <p:txBody>
          <a:bodyPr>
            <a:noAutofit/>
          </a:bodyPr>
          <a:lstStyle/>
          <a:p>
            <a:pPr>
              <a:spcBef>
                <a:spcPct val="0"/>
              </a:spcBef>
              <a:spcAft>
                <a:spcPts val="600"/>
              </a:spcAft>
              <a:defRPr/>
            </a:pPr>
            <a:r>
              <a:rPr lang="en-US" sz="2200" dirty="0">
                <a:solidFill>
                  <a:schemeClr val="tx1">
                    <a:lumMod val="75000"/>
                    <a:lumOff val="25000"/>
                  </a:schemeClr>
                </a:solidFill>
              </a:rPr>
              <a:t>Joint </a:t>
            </a:r>
            <a:r>
              <a:rPr lang="en-US" sz="2200" dirty="0" smtClean="0">
                <a:solidFill>
                  <a:schemeClr val="tx1">
                    <a:lumMod val="75000"/>
                    <a:lumOff val="25000"/>
                  </a:schemeClr>
                </a:solidFill>
              </a:rPr>
              <a:t>OECD-FAO report </a:t>
            </a:r>
            <a:r>
              <a:rPr lang="en-US" sz="2200" dirty="0">
                <a:solidFill>
                  <a:schemeClr val="tx1">
                    <a:lumMod val="75000"/>
                    <a:lumOff val="25000"/>
                  </a:schemeClr>
                </a:solidFill>
              </a:rPr>
              <a:t>published </a:t>
            </a:r>
            <a:r>
              <a:rPr lang="en-US" sz="2200" dirty="0"/>
              <a:t>annually in </a:t>
            </a:r>
            <a:r>
              <a:rPr lang="en-US" sz="2200" dirty="0" smtClean="0"/>
              <a:t>June/July</a:t>
            </a:r>
            <a:endParaRPr lang="en-US" sz="2200" dirty="0"/>
          </a:p>
          <a:p>
            <a:pPr>
              <a:spcBef>
                <a:spcPct val="0"/>
              </a:spcBef>
              <a:spcAft>
                <a:spcPts val="600"/>
              </a:spcAft>
              <a:defRPr/>
            </a:pPr>
            <a:r>
              <a:rPr lang="en-US" sz="2200" dirty="0"/>
              <a:t>10 year horizon</a:t>
            </a:r>
          </a:p>
          <a:p>
            <a:pPr>
              <a:spcBef>
                <a:spcPct val="0"/>
              </a:spcBef>
              <a:spcAft>
                <a:spcPts val="600"/>
              </a:spcAft>
              <a:defRPr/>
            </a:pPr>
            <a:r>
              <a:rPr lang="en-US" sz="2200" dirty="0" smtClean="0"/>
              <a:t>Projections based on modelling and global </a:t>
            </a:r>
            <a:r>
              <a:rPr lang="en-US" sz="2200" dirty="0"/>
              <a:t>expert </a:t>
            </a:r>
            <a:r>
              <a:rPr lang="en-US" sz="2200" dirty="0" smtClean="0"/>
              <a:t>input</a:t>
            </a:r>
            <a:endParaRPr lang="en-US" sz="2200" dirty="0"/>
          </a:p>
          <a:p>
            <a:pPr>
              <a:spcBef>
                <a:spcPct val="0"/>
              </a:spcBef>
              <a:spcAft>
                <a:spcPts val="600"/>
              </a:spcAft>
              <a:defRPr/>
            </a:pPr>
            <a:r>
              <a:rPr lang="en-US" sz="2200" dirty="0" smtClean="0"/>
              <a:t>Global coverage</a:t>
            </a:r>
          </a:p>
          <a:p>
            <a:pPr>
              <a:spcBef>
                <a:spcPct val="0"/>
              </a:spcBef>
              <a:spcAft>
                <a:spcPts val="600"/>
              </a:spcAft>
              <a:defRPr/>
            </a:pPr>
            <a:r>
              <a:rPr lang="en-US" sz="2200" dirty="0" smtClean="0"/>
              <a:t>Detailed chapters for all major commodities</a:t>
            </a:r>
            <a:endParaRPr lang="en-US" sz="2200" dirty="0"/>
          </a:p>
          <a:p>
            <a:pPr>
              <a:spcBef>
                <a:spcPct val="0"/>
              </a:spcBef>
              <a:spcAft>
                <a:spcPts val="600"/>
              </a:spcAft>
              <a:defRPr/>
            </a:pPr>
            <a:r>
              <a:rPr lang="en-US" sz="2200" dirty="0" smtClean="0"/>
              <a:t>Released </a:t>
            </a:r>
            <a:r>
              <a:rPr lang="en-US" sz="2200" dirty="0" smtClean="0"/>
              <a:t>: </a:t>
            </a:r>
            <a:r>
              <a:rPr lang="en-US" sz="2200" dirty="0" smtClean="0"/>
              <a:t>29 June 2022</a:t>
            </a:r>
          </a:p>
          <a:p>
            <a:pPr marL="0" indent="0">
              <a:spcBef>
                <a:spcPct val="0"/>
              </a:spcBef>
              <a:spcAft>
                <a:spcPts val="600"/>
              </a:spcAft>
              <a:buNone/>
              <a:defRPr/>
            </a:pPr>
            <a:endParaRPr lang="en-US" sz="2200" dirty="0" smtClean="0">
              <a:solidFill>
                <a:srgbClr val="FF0000"/>
              </a:solidFill>
              <a:hlinkClick r:id="rId3"/>
            </a:endParaRPr>
          </a:p>
          <a:p>
            <a:pPr marL="0" indent="0">
              <a:spcBef>
                <a:spcPct val="0"/>
              </a:spcBef>
              <a:spcAft>
                <a:spcPts val="600"/>
              </a:spcAft>
              <a:buNone/>
              <a:defRPr/>
            </a:pPr>
            <a:r>
              <a:rPr lang="en-US" sz="2200" dirty="0" smtClean="0">
                <a:solidFill>
                  <a:srgbClr val="FF0000"/>
                </a:solidFill>
                <a:hlinkClick r:id="rId3"/>
              </a:rPr>
              <a:t>www.agri-outlook.org</a:t>
            </a:r>
            <a:r>
              <a:rPr lang="en-US" sz="2200" dirty="0" smtClean="0">
                <a:solidFill>
                  <a:srgbClr val="FF0000"/>
                </a:solidFill>
              </a:rPr>
              <a:t> </a:t>
            </a:r>
            <a:endParaRPr lang="en-US" sz="1800" dirty="0" smtClean="0">
              <a:solidFill>
                <a:srgbClr val="FF0000"/>
              </a:solidFill>
            </a:endParaRPr>
          </a:p>
        </p:txBody>
      </p:sp>
      <p:sp>
        <p:nvSpPr>
          <p:cNvPr id="3" name="Title 2"/>
          <p:cNvSpPr>
            <a:spLocks noGrp="1"/>
          </p:cNvSpPr>
          <p:nvPr>
            <p:ph type="title"/>
          </p:nvPr>
        </p:nvSpPr>
        <p:spPr/>
        <p:txBody>
          <a:bodyPr>
            <a:normAutofit/>
          </a:bodyPr>
          <a:lstStyle/>
          <a:p>
            <a:pPr algn="ctr"/>
            <a:r>
              <a:rPr lang="en-GB" dirty="0"/>
              <a:t>OECD-FAO Agricultural Outlook</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82625" y="1453470"/>
            <a:ext cx="3138122" cy="4247615"/>
          </a:xfrm>
          <a:prstGeom prst="rect">
            <a:avLst/>
          </a:prstGeom>
          <a:ln w="12700">
            <a:solidFill>
              <a:srgbClr val="3F3957"/>
            </a:solidFill>
          </a:ln>
        </p:spPr>
      </p:pic>
    </p:spTree>
    <p:extLst>
      <p:ext uri="{BB962C8B-B14F-4D97-AF65-F5344CB8AC3E}">
        <p14:creationId xmlns:p14="http://schemas.microsoft.com/office/powerpoint/2010/main" val="20233300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856626" y="304799"/>
            <a:ext cx="7416000" cy="863375"/>
          </a:xfrm>
        </p:spPr>
        <p:txBody>
          <a:bodyPr/>
          <a:lstStyle/>
          <a:p>
            <a:pPr algn="ctr"/>
            <a:r>
              <a:rPr lang="en-US" dirty="0"/>
              <a:t> </a:t>
            </a:r>
            <a:r>
              <a:rPr lang="en-US" sz="2400" dirty="0"/>
              <a:t>Low and middle-income countries drive food demand growth</a:t>
            </a:r>
            <a:endParaRPr lang="en-GB" sz="2400" dirty="0"/>
          </a:p>
        </p:txBody>
      </p:sp>
      <p:pic>
        <p:nvPicPr>
          <p:cNvPr id="2" name="Picture 1"/>
          <p:cNvPicPr>
            <a:picLocks noChangeAspect="1"/>
          </p:cNvPicPr>
          <p:nvPr/>
        </p:nvPicPr>
        <p:blipFill>
          <a:blip r:embed="rId3"/>
          <a:stretch>
            <a:fillRect/>
          </a:stretch>
        </p:blipFill>
        <p:spPr>
          <a:xfrm>
            <a:off x="281815" y="1168175"/>
            <a:ext cx="8565622" cy="4779678"/>
          </a:xfrm>
          <a:prstGeom prst="rect">
            <a:avLst/>
          </a:prstGeom>
        </p:spPr>
      </p:pic>
    </p:spTree>
    <p:extLst>
      <p:ext uri="{BB962C8B-B14F-4D97-AF65-F5344CB8AC3E}">
        <p14:creationId xmlns:p14="http://schemas.microsoft.com/office/powerpoint/2010/main" val="4140803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9196" y="0"/>
            <a:ext cx="8346251" cy="754237"/>
          </a:xfrm>
        </p:spPr>
        <p:txBody>
          <a:bodyPr/>
          <a:lstStyle/>
          <a:p>
            <a:pPr algn="ctr"/>
            <a:r>
              <a:rPr lang="en-GB" dirty="0"/>
              <a:t>Limited convergence in diet composition </a:t>
            </a:r>
          </a:p>
        </p:txBody>
      </p:sp>
      <p:sp>
        <p:nvSpPr>
          <p:cNvPr id="2" name="TextBox 1"/>
          <p:cNvSpPr txBox="1"/>
          <p:nvPr/>
        </p:nvSpPr>
        <p:spPr>
          <a:xfrm>
            <a:off x="1412158" y="754237"/>
            <a:ext cx="6319684" cy="369332"/>
          </a:xfrm>
          <a:prstGeom prst="rect">
            <a:avLst/>
          </a:prstGeom>
          <a:noFill/>
        </p:spPr>
        <p:txBody>
          <a:bodyPr wrap="square" rtlCol="0">
            <a:spAutoFit/>
          </a:bodyPr>
          <a:lstStyle/>
          <a:p>
            <a:r>
              <a:rPr lang="en-GB" dirty="0" smtClean="0">
                <a:solidFill>
                  <a:schemeClr val="accent4">
                    <a:lumMod val="75000"/>
                  </a:schemeClr>
                </a:solidFill>
              </a:rPr>
              <a:t>Per capita availability of the main food groups (in calories)</a:t>
            </a:r>
            <a:endParaRPr lang="en-GB" dirty="0">
              <a:solidFill>
                <a:schemeClr val="accent4">
                  <a:lumMod val="75000"/>
                </a:schemeClr>
              </a:solidFill>
            </a:endParaRPr>
          </a:p>
        </p:txBody>
      </p:sp>
      <p:pic>
        <p:nvPicPr>
          <p:cNvPr id="5" name="Picture 4"/>
          <p:cNvPicPr>
            <a:picLocks noChangeAspect="1"/>
          </p:cNvPicPr>
          <p:nvPr/>
        </p:nvPicPr>
        <p:blipFill>
          <a:blip r:embed="rId3"/>
          <a:stretch>
            <a:fillRect/>
          </a:stretch>
        </p:blipFill>
        <p:spPr>
          <a:xfrm>
            <a:off x="289189" y="1224501"/>
            <a:ext cx="8565622" cy="4718713"/>
          </a:xfrm>
          <a:prstGeom prst="rect">
            <a:avLst/>
          </a:prstGeom>
        </p:spPr>
      </p:pic>
    </p:spTree>
    <p:extLst>
      <p:ext uri="{BB962C8B-B14F-4D97-AF65-F5344CB8AC3E}">
        <p14:creationId xmlns:p14="http://schemas.microsoft.com/office/powerpoint/2010/main" val="7518792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863999" y="0"/>
            <a:ext cx="7416000" cy="1022400"/>
          </a:xfrm>
        </p:spPr>
        <p:txBody>
          <a:bodyPr/>
          <a:lstStyle/>
          <a:p>
            <a:pPr algn="ctr"/>
            <a:r>
              <a:rPr lang="en-GB" dirty="0" smtClean="0"/>
              <a:t>Biofuel share of agricultural commodities is stabilizing</a:t>
            </a:r>
            <a:endParaRPr lang="en-GB" dirty="0"/>
          </a:p>
        </p:txBody>
      </p:sp>
      <p:sp>
        <p:nvSpPr>
          <p:cNvPr id="2" name="TextBox 1"/>
          <p:cNvSpPr txBox="1"/>
          <p:nvPr/>
        </p:nvSpPr>
        <p:spPr>
          <a:xfrm>
            <a:off x="2964425" y="962122"/>
            <a:ext cx="3215148" cy="369332"/>
          </a:xfrm>
          <a:prstGeom prst="rect">
            <a:avLst/>
          </a:prstGeom>
          <a:noFill/>
        </p:spPr>
        <p:txBody>
          <a:bodyPr wrap="square" rtlCol="0">
            <a:spAutoFit/>
          </a:bodyPr>
          <a:lstStyle/>
          <a:p>
            <a:r>
              <a:rPr lang="en-GB" dirty="0" smtClean="0">
                <a:solidFill>
                  <a:schemeClr val="accent4">
                    <a:lumMod val="75000"/>
                  </a:schemeClr>
                </a:solidFill>
              </a:rPr>
              <a:t>Biofuel as a share of total use</a:t>
            </a:r>
            <a:endParaRPr lang="en-GB" dirty="0">
              <a:solidFill>
                <a:schemeClr val="accent4">
                  <a:lumMod val="75000"/>
                </a:schemeClr>
              </a:solidFill>
            </a:endParaRPr>
          </a:p>
        </p:txBody>
      </p:sp>
      <p:pic>
        <p:nvPicPr>
          <p:cNvPr id="5" name="Picture 4"/>
          <p:cNvPicPr>
            <a:picLocks noChangeAspect="1"/>
          </p:cNvPicPr>
          <p:nvPr/>
        </p:nvPicPr>
        <p:blipFill>
          <a:blip r:embed="rId3"/>
          <a:stretch>
            <a:fillRect/>
          </a:stretch>
        </p:blipFill>
        <p:spPr>
          <a:xfrm>
            <a:off x="145919" y="1146788"/>
            <a:ext cx="8852159" cy="4956478"/>
          </a:xfrm>
          <a:prstGeom prst="rect">
            <a:avLst/>
          </a:prstGeom>
        </p:spPr>
      </p:pic>
    </p:spTree>
    <p:extLst>
      <p:ext uri="{BB962C8B-B14F-4D97-AF65-F5344CB8AC3E}">
        <p14:creationId xmlns:p14="http://schemas.microsoft.com/office/powerpoint/2010/main" val="1387936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PT202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2021.potx" id="{D49C3D95-3EF9-4AE9-BAC5-48125F9A429B}" vid="{04647BA7-7E18-4942-A23D-D4D97C7E65CE}"/>
    </a:ext>
  </a:extLst>
</a:theme>
</file>

<file path=ppt/theme/theme3.xml><?xml version="1.0" encoding="utf-8"?>
<a:theme xmlns:a="http://schemas.openxmlformats.org/drawingml/2006/main" name="1_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Working Document" ma:contentTypeID="0x0101008B4DD370EC31429186F3AD49F0D3098F00D44DBCB9EB4F45278CB5C9765BE5299500A4858B360C6A491AA753F8BCA47AA91000D80372FEABFE854F9128995BC20FFDE0" ma:contentTypeVersion="207" ma:contentTypeDescription="" ma:contentTypeScope="" ma:versionID="84e5ece22531ac4babc381af268a9bdf">
  <xsd:schema xmlns:xsd="http://www.w3.org/2001/XMLSchema" xmlns:xs="http://www.w3.org/2001/XMLSchema" xmlns:p="http://schemas.microsoft.com/office/2006/metadata/properties" xmlns:ns1="54c4cd27-f286-408f-9ce0-33c1e0f3ab39" xmlns:ns2="218edd1d-d930-43a9-98e4-fcc7048dc93f" xmlns:ns3="f4895bf2-9ca5-4628-9927-264e60050b64" xmlns:ns4="http://schemas.microsoft.com/sharepoint/v3" xmlns:ns5="c9f238dd-bb73-4aef-a7a5-d644ad823e52" xmlns:ns6="ca82dde9-3436-4d3d-bddd-d31447390034" targetNamespace="http://schemas.microsoft.com/office/2006/metadata/properties" ma:root="true" ma:fieldsID="a8fb06638788a05684474ef8218581a5" ns1:_="" ns2:_="" ns3:_="" ns4:_="" ns5:_="" ns6:_="">
    <xsd:import namespace="54c4cd27-f286-408f-9ce0-33c1e0f3ab39"/>
    <xsd:import namespace="218edd1d-d930-43a9-98e4-fcc7048dc93f"/>
    <xsd:import namespace="f4895bf2-9ca5-4628-9927-264e60050b64"/>
    <xsd:import namespace="http://schemas.microsoft.com/sharepoint/v3"/>
    <xsd:import namespace="c9f238dd-bb73-4aef-a7a5-d644ad823e52"/>
    <xsd:import namespace="ca82dde9-3436-4d3d-bddd-d31447390034"/>
    <xsd:element name="properties">
      <xsd:complexType>
        <xsd:sequence>
          <xsd:element name="documentManagement">
            <xsd:complexType>
              <xsd:all>
                <xsd:element ref="ns1:OECDKimStatus" minOccurs="0"/>
                <xsd:element ref="ns1:OECDKimBussinessContext" minOccurs="0"/>
                <xsd:element ref="ns1:OECDKimProvenance" minOccurs="0"/>
                <xsd:element ref="ns2:OECDExpirationDate" minOccurs="0"/>
                <xsd:element ref="ns3:OECDProjectLookup" minOccurs="0"/>
                <xsd:element ref="ns3:OECDProjectManager" minOccurs="0"/>
                <xsd:element ref="ns3:OECDProjectMembers" minOccurs="0"/>
                <xsd:element ref="ns3:OECDMainProject" minOccurs="0"/>
                <xsd:element ref="ns3:OECDPinnedBy" minOccurs="0"/>
                <xsd:element ref="ns3:OECDTagsCache" minOccurs="0"/>
                <xsd:element ref="ns2:_dlc_DocIdUrl" minOccurs="0"/>
                <xsd:element ref="ns5:eShareCountryTaxHTField0" minOccurs="0"/>
                <xsd:element ref="ns5:eShareTopicTaxHTField0" minOccurs="0"/>
                <xsd:element ref="ns5:eShareKeywordsTaxHTField0" minOccurs="0"/>
                <xsd:element ref="ns5:eShareCommitteeTaxHTField0" minOccurs="0"/>
                <xsd:element ref="ns5:eSharePWBTaxHTField0" minOccurs="0"/>
                <xsd:element ref="ns2:_dlc_DocId" minOccurs="0"/>
                <xsd:element ref="ns6:OECDlanguage" minOccurs="0"/>
                <xsd:element ref="ns6:TaxCatchAllLabel" minOccurs="0"/>
                <xsd:element ref="ns3:dbdcbb51bc004245ab71674fd1b8a07e" minOccurs="0"/>
                <xsd:element ref="ns3:d1157d34cb3e4b4d92eb2dc96654fa68" minOccurs="0"/>
                <xsd:element ref="ns2:_dlc_DocIdPersistId" minOccurs="0"/>
                <xsd:element ref="ns1:OECDMeetingDate" minOccurs="0"/>
                <xsd:element ref="ns6:TaxCatchAll" minOccurs="0"/>
                <xsd:element ref="ns3:Project_x003a_Project_x0020_status" minOccurs="0"/>
                <xsd:element ref="ns2:j89cecd0b5a3476faf70cc48721566a0" minOccurs="0"/>
                <xsd:element ref="ns3:debbcac353074a85a171539c83776b5b" minOccurs="0"/>
                <xsd:element ref="ns4:DocumentSetDescription" minOccurs="0"/>
                <xsd:element ref="ns3:OECDSharingStatus" minOccurs="0"/>
                <xsd:element ref="ns3:OECDCommunityDocumentURL" minOccurs="0"/>
                <xsd:element ref="ns3:OECDCommunityDocumentID" minOccurs="0"/>
                <xsd:element ref="ns2:eShareHorizProjTaxHTField0" minOccurs="0"/>
                <xsd:element ref="ns2:OECDAllRelatedUsers" minOccurs="0"/>
                <xsd:element ref="ns3:SharedWithUsers" minOccurs="0"/>
                <xsd:element ref="ns1:OECDYea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c4cd27-f286-408f-9ce0-33c1e0f3ab39" elementFormDefault="qualified">
    <xsd:import namespace="http://schemas.microsoft.com/office/2006/documentManagement/types"/>
    <xsd:import namespace="http://schemas.microsoft.com/office/infopath/2007/PartnerControls"/>
    <xsd:element name="OECDKimStatus" ma:index="3" nillable="true" ma:displayName="Kim status" ma:default="Draft" ma:description="" ma:format="Dropdown" ma:hidden="true" ma:internalName="OECDKimStatus" ma:readOnly="false">
      <xsd:simpleType>
        <xsd:restriction base="dms:Choice">
          <xsd:enumeration value="Draft"/>
          <xsd:enumeration value="Final"/>
        </xsd:restriction>
      </xsd:simpleType>
    </xsd:element>
    <xsd:element name="OECDKimBussinessContext" ma:index="4" nillable="true" ma:displayName="Kim bussiness context" ma:description="" ma:hidden="true" ma:internalName="OECDKimBussinessContext" ma:readOnly="false">
      <xsd:simpleType>
        <xsd:restriction base="dms:Text"/>
      </xsd:simpleType>
    </xsd:element>
    <xsd:element name="OECDKimProvenance" ma:index="5" nillable="true" ma:displayName="Kim provenance" ma:description="" ma:hidden="true" ma:internalName="OECDKimProvenance" ma:readOnly="false">
      <xsd:simpleType>
        <xsd:restriction base="dms:Text">
          <xsd:maxLength value="255"/>
        </xsd:restriction>
      </xsd:simpleType>
    </xsd:element>
    <xsd:element name="OECDMeetingDate" ma:index="33" nillable="true" ma:displayName="Meeting Date" ma:default="" ma:format="DateOnly" ma:hidden="true" ma:internalName="OECDMeetingDate">
      <xsd:simpleType>
        <xsd:restriction base="dms:DateTime"/>
      </xsd:simpleType>
    </xsd:element>
    <xsd:element name="OECDYear" ma:index="50" nillable="true" ma:displayName="Year" ma:description="" ma:internalName="OECDYear"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8edd1d-d930-43a9-98e4-fcc7048dc93f" elementFormDefault="qualified">
    <xsd:import namespace="http://schemas.microsoft.com/office/2006/documentManagement/types"/>
    <xsd:import namespace="http://schemas.microsoft.com/office/infopath/2007/PartnerControls"/>
    <xsd:element name="OECDExpirationDate" ma:index="8" nillable="true" ma:displayName="Highlights" ma:default="" ma:description="" ma:format="DateOnly" ma:hidden="true" ma:indexed="true" ma:internalName="OECDExpirationDate">
      <xsd:simpleType>
        <xsd:restriction base="dms:DateTime"/>
      </xsd:simpleType>
    </xsd:element>
    <xsd:element name="_dlc_DocIdUrl" ma:index="18" nillable="true" ma:displayName="Document ID" ma:description=""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25" nillable="true" ma:displayName="Document ID" ma:description="" ma:hidden="true" ma:internalName="_dlc_DocId" ma:readOnly="true">
      <xsd:simpleType>
        <xsd:restriction base="dms:Text"/>
      </xsd:simpleType>
    </xsd:element>
    <xsd:element name="_dlc_DocIdPersistId" ma:index="32" nillable="true" ma:displayName="Persist ID" ma:description="Keep ID on add." ma:hidden="true" ma:internalName="_dlc_DocIdPersistId" ma:readOnly="true">
      <xsd:simpleType>
        <xsd:restriction base="dms:Boolean"/>
      </xsd:simpleType>
    </xsd:element>
    <xsd:element name="j89cecd0b5a3476faf70cc48721566a0" ma:index="38" nillable="true" ma:taxonomy="true" ma:internalName="j89cecd0b5a3476faf70cc48721566a0" ma:taxonomyFieldName="OECDHorizontalProjects" ma:displayName="Horizontal project" ma:default="" ma:fieldId="{389cecd0-b5a3-476f-af70-cc48721566a0}" ma:taxonomyMulti="true" ma:sspId="27ec883c-a62c-444f-a935-fcddb579e39d" ma:termSetId="d3ca0e0e-65f9-44bf-9d98-5271504f6d61" ma:anchorId="00000000-0000-0000-0000-000000000000" ma:open="false" ma:isKeyword="false">
      <xsd:complexType>
        <xsd:sequence>
          <xsd:element ref="pc:Terms" minOccurs="0" maxOccurs="1"/>
        </xsd:sequence>
      </xsd:complexType>
    </xsd:element>
    <xsd:element name="eShareHorizProjTaxHTField0" ma:index="45" nillable="true" ma:displayName="OECDHorizontalProjects_0" ma:description="" ma:hidden="true" ma:internalName="eShareHorizProjTaxHTField0">
      <xsd:simpleType>
        <xsd:restriction base="dms:Note"/>
      </xsd:simpleType>
    </xsd:element>
    <xsd:element name="OECDAllRelatedUsers" ma:index="48" nillable="true" ma:displayName="All related users" ma:description="" ma:hidden="true" ma:internalName="OECDAllRelatedUs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4895bf2-9ca5-4628-9927-264e60050b64" elementFormDefault="qualified">
    <xsd:import namespace="http://schemas.microsoft.com/office/2006/documentManagement/types"/>
    <xsd:import namespace="http://schemas.microsoft.com/office/infopath/2007/PartnerControls"/>
    <xsd:element name="OECDProjectLookup" ma:index="9" nillable="true" ma:displayName="Project" ma:description="" ma:hidden="true" ma:indexed="true" ma:list="0162ff36-77c1-464f-a633-26873384d4aa" ma:internalName="OECDProjectLookup" ma:readOnly="false" ma:showField="OECDShortProjectName" ma:web="f4895bf2-9ca5-4628-9927-264e60050b64">
      <xsd:simpleType>
        <xsd:restriction base="dms:Lookup"/>
      </xsd:simpleType>
    </xsd:element>
    <xsd:element name="OECDProjectManager" ma:index="10" nillable="true" ma:displayName="Project manager" ma:description="" ma:hidden="true" ma:indexed="true" ma:internalName="OECDProjectManag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ProjectMembers" ma:index="11" nillable="true" ma:displayName="Project members" ma:description="" ma:hidden="true" ma:internalName="OECDProjectMembers" ma:readOnly="fals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MainProject" ma:index="14" nillable="true" ma:displayName="Main project" ma:description="" ma:hidden="true" ma:indexed="true" ma:list="0162ff36-77c1-464f-a633-26873384d4aa" ma:internalName="OECDMainProject" ma:readOnly="false" ma:showField="OECDShortProjectName">
      <xsd:simpleType>
        <xsd:restriction base="dms:Lookup"/>
      </xsd:simpleType>
    </xsd:element>
    <xsd:element name="OECDPinnedBy" ma:index="15" nillable="true" ma:displayName="Pinned by" ma:description="" ma:hidden="true" ma:internalName="OECDPinn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ECDTagsCache" ma:index="17" nillable="true" ma:displayName="Tags cache" ma:description="" ma:hidden="true" ma:internalName="OECDTagsCache">
      <xsd:simpleType>
        <xsd:restriction base="dms:Note"/>
      </xsd:simpleType>
    </xsd:element>
    <xsd:element name="dbdcbb51bc004245ab71674fd1b8a07e" ma:index="30" nillable="true" ma:displayName="Deliverable partners_0" ma:hidden="true" ma:internalName="dbdcbb51bc004245ab71674fd1b8a07e">
      <xsd:simpleType>
        <xsd:restriction base="dms:Note"/>
      </xsd:simpleType>
    </xsd:element>
    <xsd:element name="d1157d34cb3e4b4d92eb2dc96654fa68" ma:index="31" nillable="true" ma:displayName="Deliverable owner_0" ma:hidden="true" ma:internalName="d1157d34cb3e4b4d92eb2dc96654fa68">
      <xsd:simpleType>
        <xsd:restriction base="dms:Note"/>
      </xsd:simpleType>
    </xsd:element>
    <xsd:element name="Project_x003a_Project_x0020_status" ma:index="37" nillable="true" ma:displayName="Project:Project status" ma:hidden="true" ma:list="0162ff36-77c1-464f-a633-26873384d4aa" ma:internalName="Project_x003A_Project_x0020_status" ma:readOnly="true" ma:showField="OECDProjectStatus" ma:web="f4895bf2-9ca5-4628-9927-264e60050b64">
      <xsd:simpleType>
        <xsd:restriction base="dms:Lookup"/>
      </xsd:simpleType>
    </xsd:element>
    <xsd:element name="debbcac353074a85a171539c83776b5b" ma:index="39" nillable="true" ma:taxonomy="true" ma:internalName="debbcac353074a85a171539c83776b5b" ma:taxonomyFieldName="OECDProjectOwnerStructure" ma:displayName="Project owner" ma:readOnly="false" ma:default="" ma:fieldId="debbcac3-5307-4a85-a171-539c83776b5b" ma:taxonomyMulti="true" ma:sspId="27ec883c-a62c-444f-a935-fcddb579e39d" ma:termSetId="aeec4dcb-19ee-4bc0-941f-681845b568c9" ma:anchorId="00000000-0000-0000-0000-000000000000" ma:open="false" ma:isKeyword="false">
      <xsd:complexType>
        <xsd:sequence>
          <xsd:element ref="pc:Terms" minOccurs="0" maxOccurs="1"/>
        </xsd:sequence>
      </xsd:complexType>
    </xsd:element>
    <xsd:element name="OECDSharingStatus" ma:index="42" nillable="true" ma:displayName="O.N.E Document Sharing Status" ma:description="" ma:hidden="true" ma:internalName="OECDSharingStatus">
      <xsd:simpleType>
        <xsd:restriction base="dms:Text"/>
      </xsd:simpleType>
    </xsd:element>
    <xsd:element name="OECDCommunityDocumentURL" ma:index="43" nillable="true" ma:displayName="O.N.E Community Document URL" ma:description="" ma:hidden="true" ma:internalName="OECDCommunityDocumentURL">
      <xsd:simpleType>
        <xsd:restriction base="dms:Text"/>
      </xsd:simpleType>
    </xsd:element>
    <xsd:element name="OECDCommunityDocumentID" ma:index="44" nillable="true" ma:displayName="O.N.E Community Document ID" ma:decimals="0" ma:description="" ma:hidden="true" ma:internalName="OECDCommunityDocumentID">
      <xsd:simpleType>
        <xsd:restriction base="dms:Number"/>
      </xsd:simpleType>
    </xsd:element>
    <xsd:element name="SharedWithUsers" ma:index="4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41" nillable="true" ma:displayName="Description" ma:description="A description of the Document Set" ma:internalName="DocumentSet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f238dd-bb73-4aef-a7a5-d644ad823e52" elementFormDefault="qualified">
    <xsd:import namespace="http://schemas.microsoft.com/office/2006/documentManagement/types"/>
    <xsd:import namespace="http://schemas.microsoft.com/office/infopath/2007/PartnerControls"/>
    <xsd:element name="eShareCountryTaxHTField0" ma:index="20" nillable="true" ma:taxonomy="true" ma:internalName="eShareCountryTaxHTField0" ma:taxonomyFieldName="OECDCountry" ma:displayName="Country" ma:readOnly="false" ma:default="" ma:fieldId="{aa366335-bba6-4f71-86c6-f91b1ae503c2}" ma:taxonomyMulti="true" ma:sspId="27ec883c-a62c-444f-a935-fcddb579e39d" ma:termSetId="e1026e78-e24d-4b33-a8f4-6ff75b8e5ad2" ma:anchorId="00000000-0000-0000-0000-000000000000" ma:open="false" ma:isKeyword="false">
      <xsd:complexType>
        <xsd:sequence>
          <xsd:element ref="pc:Terms" minOccurs="0" maxOccurs="1"/>
        </xsd:sequence>
      </xsd:complexType>
    </xsd:element>
    <xsd:element name="eShareTopicTaxHTField0" ma:index="21" nillable="true" ma:taxonomy="true" ma:internalName="eShareTopicTaxHTField0" ma:taxonomyFieldName="OECDTopic" ma:displayName="Topic" ma:readOnly="false" ma:default="" ma:fieldId="{9b5335f8-765c-484a-86dd-d10580650a95}" ma:taxonomyMulti="true" ma:sspId="27ec883c-a62c-444f-a935-fcddb579e39d" ma:termSetId="d0043ed9-7fdc-4b21-8641-a864cc50d2b2" ma:anchorId="00000000-0000-0000-0000-000000000000" ma:open="false" ma:isKeyword="false">
      <xsd:complexType>
        <xsd:sequence>
          <xsd:element ref="pc:Terms" minOccurs="0" maxOccurs="1"/>
        </xsd:sequence>
      </xsd:complexType>
    </xsd:element>
    <xsd:element name="eShareKeywordsTaxHTField0" ma:index="22" nillable="true" ma:taxonomy="true" ma:internalName="eShareKeywordsTaxHTField0" ma:taxonomyFieldName="OECDKeywords" ma:displayName="Keywords" ma:default="" ma:fieldId="{8a7c3663-990d-467c-b1b8-bb4b775674ad}" ma:taxonomyMulti="true" ma:sspId="27ec883c-a62c-444f-a935-fcddb579e39d" ma:termSetId="f51791ee-8e04-4654-a875-fc747102cd45" ma:anchorId="00000000-0000-0000-0000-000000000000" ma:open="true" ma:isKeyword="false">
      <xsd:complexType>
        <xsd:sequence>
          <xsd:element ref="pc:Terms" minOccurs="0" maxOccurs="1"/>
        </xsd:sequence>
      </xsd:complexType>
    </xsd:element>
    <xsd:element name="eShareCommitteeTaxHTField0" ma:index="23" nillable="true" ma:taxonomy="true" ma:internalName="eShareCommitteeTaxHTField0" ma:taxonomyFieldName="OECDCommittee" ma:displayName="Committee" ma:default="" ma:fieldId="{29494d90-e667-47b5-adc1-d09dfb5832ab}" ma:sspId="27ec883c-a62c-444f-a935-fcddb579e39d" ma:termSetId="87919aae-be42-4481-84cf-2389a5c84ac4" ma:anchorId="00000000-0000-0000-0000-000000000000" ma:open="false" ma:isKeyword="false">
      <xsd:complexType>
        <xsd:sequence>
          <xsd:element ref="pc:Terms" minOccurs="0" maxOccurs="1"/>
        </xsd:sequence>
      </xsd:complexType>
    </xsd:element>
    <xsd:element name="eSharePWBTaxHTField0" ma:index="24" nillable="true" ma:taxonomy="true" ma:internalName="eSharePWBTaxHTField0" ma:taxonomyFieldName="OECDPWB" ma:displayName="PWB" ma:default="" ma:fieldId="{fe327ce1-b783-48aa-9b0b-52ad26d1c9f6}" ma:sspId="27ec883c-a62c-444f-a935-fcddb579e39d" ma:termSetId="7bc7477d-4ef0-4820-a158-bb7b3cda138d"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a82dde9-3436-4d3d-bddd-d31447390034" elementFormDefault="qualified">
    <xsd:import namespace="http://schemas.microsoft.com/office/2006/documentManagement/types"/>
    <xsd:import namespace="http://schemas.microsoft.com/office/infopath/2007/PartnerControls"/>
    <xsd:element name="OECDlanguage" ma:index="27" nillable="true" ma:displayName="Document language" ma:default="English" ma:description="" ma:format="Dropdown" ma:hidden="true" ma:internalName="OECDlanguage" ma:readOnly="false">
      <xsd:simpleType>
        <xsd:restriction base="dms:Choice">
          <xsd:enumeration value="English"/>
          <xsd:enumeration value="French"/>
        </xsd:restriction>
      </xsd:simpleType>
    </xsd:element>
    <xsd:element name="TaxCatchAllLabel" ma:index="29" nillable="true" ma:displayName="Taxonomy Catch All Column1" ma:hidden="true" ma:list="{bf0e96e7-7f37-457e-b72e-3bf508f8da33}" ma:internalName="TaxCatchAllLabel" ma:readOnly="true" ma:showField="CatchAllDataLabel" ma:web="218edd1d-d930-43a9-98e4-fcc7048dc93f">
      <xsd:complexType>
        <xsd:complexContent>
          <xsd:extension base="dms:MultiChoiceLookup">
            <xsd:sequence>
              <xsd:element name="Value" type="dms:Lookup" maxOccurs="unbounded" minOccurs="0" nillable="true"/>
            </xsd:sequence>
          </xsd:extension>
        </xsd:complexContent>
      </xsd:complexType>
    </xsd:element>
    <xsd:element name="TaxCatchAll" ma:index="34" nillable="true" ma:displayName="Taxonomy Catch All Column" ma:hidden="true" ma:list="{bf0e96e7-7f37-457e-b72e-3bf508f8da33}" ma:internalName="TaxCatchAll" ma:showField="CatchAllData" ma:web="218edd1d-d930-43a9-98e4-fcc7048dc9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6" ma:displayName="Content Type"/>
        <xsd:element ref="dc:title" minOccurs="0" maxOccurs="1" ma:index="1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OECDListFormCollapsible</Display>
  <Edit>OECDListFormCollapsible</Edit>
  <New>OECDListFormCollapsible</New>
</FormTemplates>
</file>

<file path=customXml/item3.xml><?xml version="1.0" encoding="utf-8"?>
<?mso-contentType ?>
<SharedContentType xmlns="Microsoft.SharePoint.Taxonomy.ContentTypeSync" SourceId="27ec883c-a62c-444f-a935-fcddb579e39d" ContentTypeId="0x0101008B4DD370EC31429186F3AD49F0D3098F00D44DBCB9EB4F45278CB5C9765BE52995" PreviousValue="false"/>
</file>

<file path=customXml/item4.xml><?xml version="1.0" encoding="utf-8"?>
<p:properties xmlns:p="http://schemas.microsoft.com/office/2006/metadata/properties" xmlns:xsi="http://www.w3.org/2001/XMLSchema-instance" xmlns:pc="http://schemas.microsoft.com/office/infopath/2007/PartnerControls">
  <documentManagement>
    <OECDCommunityDocumentID xmlns="f4895bf2-9ca5-4628-9927-264e60050b64" xsi:nil="true"/>
    <dbdcbb51bc004245ab71674fd1b8a07e xmlns="f4895bf2-9ca5-4628-9927-264e60050b64" xsi:nil="true"/>
    <debbcac353074a85a171539c83776b5b xmlns="f4895bf2-9ca5-4628-9927-264e60050b64">
      <Terms xmlns="http://schemas.microsoft.com/office/infopath/2007/PartnerControls">
        <TermInfo xmlns="http://schemas.microsoft.com/office/infopath/2007/PartnerControls">
          <TermName xmlns="http://schemas.microsoft.com/office/infopath/2007/PartnerControls">TAD/ATM</TermName>
          <TermId xmlns="http://schemas.microsoft.com/office/infopath/2007/PartnerControls">7009e185-66c0-4ac0-b493-38eef35eff57</TermId>
        </TermInfo>
      </Terms>
    </debbcac353074a85a171539c83776b5b>
    <OECDMainProject xmlns="f4895bf2-9ca5-4628-9927-264e60050b64" xsi:nil="true"/>
    <d1157d34cb3e4b4d92eb2dc96654fa68 xmlns="f4895bf2-9ca5-4628-9927-264e60050b64" xsi:nil="true"/>
    <OECDKimBussinessContext xmlns="54c4cd27-f286-408f-9ce0-33c1e0f3ab39" xsi:nil="true"/>
    <OECDlanguage xmlns="ca82dde9-3436-4d3d-bddd-d31447390034">English</OECDlanguage>
    <eSharePWBTaxHTField0 xmlns="c9f238dd-bb73-4aef-a7a5-d644ad823e52">
      <Terms xmlns="http://schemas.microsoft.com/office/infopath/2007/PartnerControls">
        <TermInfo xmlns="http://schemas.microsoft.com/office/infopath/2007/PartnerControls">
          <TermName xmlns="http://schemas.microsoft.com/office/infopath/2007/PartnerControls">3.2.2.1 Medium Term Prospects for Markets and Policies (five analytical reports, two annual Outlook reports and one regional Outlook report, three annual policy scenarios, two conferences, seven meetings, one database)</TermName>
          <TermId xmlns="http://schemas.microsoft.com/office/infopath/2007/PartnerControls">aff9525e-5ca4-471b-a6c5-1898239f3482</TermId>
        </TermInfo>
      </Terms>
    </eSharePWBTaxHTField0>
    <OECDAllRelatedUsers xmlns="218edd1d-d930-43a9-98e4-fcc7048dc93f">
      <UserInfo>
        <DisplayName/>
        <AccountId xsi:nil="true"/>
        <AccountType/>
      </UserInfo>
    </OECDAllRelatedUsers>
    <OECDExpirationDate xmlns="218edd1d-d930-43a9-98e4-fcc7048dc93f" xsi:nil="true"/>
    <OECDProjectMembers xmlns="f4895bf2-9ca5-4628-9927-264e60050b64">
      <UserInfo>
        <DisplayName>ADENÄUER Marcel, TAD/ATM</DisplayName>
        <AccountId>531</AccountId>
        <AccountType/>
      </UserInfo>
      <UserInfo>
        <DisplayName>DEUSS Annelies, TAD/ATM</DisplayName>
        <AccountId>282</AccountId>
        <AccountType/>
      </UserInfo>
      <UserInfo>
        <DisplayName>ELASRI Armelle, TAD/ATM</DisplayName>
        <AccountId>167</AccountId>
        <AccountType/>
      </UserInfo>
      <UserInfo>
        <DisplayName>GOUARIN Gaelle, TAD/ATM</DisplayName>
        <AccountId>323</AccountId>
        <AccountType/>
      </UserInfo>
      <UserInfo>
        <DisplayName>TALLARD Grégoire, TAD/ATM</DisplayName>
        <AccountId>134</AccountId>
        <AccountType/>
      </UserInfo>
      <UserInfo>
        <DisplayName>PATTERSON Michèle, TAD/COM</DisplayName>
        <AccountId>105</AccountId>
        <AccountType/>
      </UserInfo>
      <UserInfo>
        <DisplayName>JACKSON Lee Ann, TAD/ATM</DisplayName>
        <AccountId>3119</AccountId>
        <AccountType/>
      </UserInfo>
      <UserInfo>
        <DisplayName>FREZAL Clara, TAD/ATM</DisplayName>
        <AccountId>2791</AccountId>
        <AccountType/>
      </UserInfo>
      <UserInfo>
        <DisplayName>KOIZUMI Tatsuji, TAD/ATM</DisplayName>
        <AccountId>2798</AccountId>
        <AccountType/>
      </UserInfo>
      <UserInfo>
        <DisplayName>MOSSAVAR-RAHMANI Helia, TAD/ATM</DisplayName>
        <AccountId>3094</AccountId>
        <AccountType/>
      </UserInfo>
      <UserInfo>
        <DisplayName>RODRIGUEZ Daniela, TAD/ARP</DisplayName>
        <AccountId>3395</AccountId>
        <AccountType/>
      </UserInfo>
      <UserInfo>
        <DisplayName>NENERT Claude, TAD/ATM</DisplayName>
        <AccountId>217</AccountId>
        <AccountType/>
      </UserInfo>
      <UserInfo>
        <DisplayName>GAY Hubertus, TAD/ATM</DisplayName>
        <AccountId>408</AccountId>
        <AccountType/>
      </UserInfo>
      <UserInfo>
        <DisplayName>PALOTAI Eszter, TAD/ATM</DisplayName>
        <AccountId>3693</AccountId>
        <AccountType/>
      </UserInfo>
      <UserInfo>
        <DisplayName>AVERY Ellie, TAD/ATM</DisplayName>
        <AccountId>3784</AccountId>
        <AccountType/>
      </UserInfo>
      <UserInfo>
        <DisplayName>BARISONE Carla, TAD/ATM</DisplayName>
        <AccountId>3797</AccountId>
        <AccountType/>
      </UserInfo>
      <UserInfo>
        <DisplayName>ORDELHEIDE Sebastian, STI/COM</DisplayName>
        <AccountId>394</AccountId>
        <AccountType/>
      </UserInfo>
    </OECDProjectMembers>
    <DocumentSetDescription xmlns="http://schemas.microsoft.com/sharepoint/v3" xsi:nil="true"/>
    <OECDCommunityDocumentURL xmlns="f4895bf2-9ca5-4628-9927-264e60050b64" xsi:nil="true"/>
    <OECDMeetingDate xmlns="54c4cd27-f286-408f-9ce0-33c1e0f3ab39" xsi:nil="true"/>
    <OECDProjectManager xmlns="f4895bf2-9ca5-4628-9927-264e60050b64">
      <UserInfo>
        <DisplayName/>
        <AccountId>408</AccountId>
        <AccountType/>
      </UserInfo>
    </OECDProjectManager>
    <eShareHorizProjTaxHTField0 xmlns="218edd1d-d930-43a9-98e4-fcc7048dc93f" xsi:nil="true"/>
    <eShareCommitteeTaxHTField0 xmlns="c9f238dd-bb73-4aef-a7a5-d644ad823e52">
      <Terms xmlns="http://schemas.microsoft.com/office/infopath/2007/PartnerControls">
        <TermInfo xmlns="http://schemas.microsoft.com/office/infopath/2007/PartnerControls">
          <TermName xmlns="http://schemas.microsoft.com/office/infopath/2007/PartnerControls">Committee for Agriculture</TermName>
          <TermId xmlns="http://schemas.microsoft.com/office/infopath/2007/PartnerControls">a44c7578-aba1-48cd-a12f-5dc669ecb807</TermId>
        </TermInfo>
      </Terms>
    </eShareCommitteeTaxHTField0>
    <OECDTagsCache xmlns="f4895bf2-9ca5-4628-9927-264e60050b64" xsi:nil="true"/>
    <OECDKimProvenance xmlns="54c4cd27-f286-408f-9ce0-33c1e0f3ab39" xsi:nil="true"/>
    <OECDSharingStatus xmlns="f4895bf2-9ca5-4628-9927-264e60050b64" xsi:nil="true"/>
    <OECDKimStatus xmlns="54c4cd27-f286-408f-9ce0-33c1e0f3ab39">Draft</OECDKimStatus>
    <eShareCountryTaxHTField0 xmlns="c9f238dd-bb73-4aef-a7a5-d644ad823e52">
      <Terms xmlns="http://schemas.microsoft.com/office/infopath/2007/PartnerControls"/>
    </eShareCountryTaxHTField0>
    <eShareTopicTaxHTField0 xmlns="c9f238dd-bb73-4aef-a7a5-d644ad823e52">
      <Terms xmlns="http://schemas.microsoft.com/office/infopath/2007/PartnerControls">
        <TermInfo xmlns="http://schemas.microsoft.com/office/infopath/2007/PartnerControls">
          <TermName xmlns="http://schemas.microsoft.com/office/infopath/2007/PartnerControls">Agriculture</TermName>
          <TermId xmlns="http://schemas.microsoft.com/office/infopath/2007/PartnerControls">498e4f01-3972-4783-be99-3da401d0d093</TermId>
        </TermInfo>
        <TermInfo xmlns="http://schemas.microsoft.com/office/infopath/2007/PartnerControls">
          <TermName xmlns="http://schemas.microsoft.com/office/infopath/2007/PartnerControls">Commodities</TermName>
          <TermId xmlns="http://schemas.microsoft.com/office/infopath/2007/PartnerControls">d7c646e2-4340-40f7-9d4d-56bb7a074a92</TermId>
        </TermInfo>
      </Terms>
    </eShareTopicTaxHTField0>
    <OECDPinnedBy xmlns="f4895bf2-9ca5-4628-9927-264e60050b64">
      <UserInfo>
        <DisplayName>RODRIGUEZ Daniela, TAD/ATM</DisplayName>
        <AccountId>3395</AccountId>
        <AccountType/>
      </UserInfo>
      <UserInfo>
        <DisplayName>RODRIGUEZ Daniela, TAD/ATM</DisplayName>
        <AccountId>3395</AccountId>
        <AccountType/>
      </UserInfo>
    </OECDPinnedBy>
    <eShareKeywordsTaxHTField0 xmlns="c9f238dd-bb73-4aef-a7a5-d644ad823e52">
      <Terms xmlns="http://schemas.microsoft.com/office/infopath/2007/PartnerControls">
        <TermInfo xmlns="http://schemas.microsoft.com/office/infopath/2007/PartnerControls">
          <TermName xmlns="http://schemas.microsoft.com/office/infopath/2007/PartnerControls">Agricultural Outlook 2018</TermName>
          <TermId xmlns="http://schemas.microsoft.com/office/infopath/2007/PartnerControls">d3a437a4-8e85-4f68-a768-186899733b31</TermId>
        </TermInfo>
      </Terms>
    </eShareKeywordsTaxHTField0>
    <j89cecd0b5a3476faf70cc48721566a0 xmlns="218edd1d-d930-43a9-98e4-fcc7048dc93f">
      <Terms xmlns="http://schemas.microsoft.com/office/infopath/2007/PartnerControls"/>
    </j89cecd0b5a3476faf70cc48721566a0>
    <OECDProjectLookup xmlns="f4895bf2-9ca5-4628-9927-264e60050b64">176</OECDProjectLookup>
    <TaxCatchAll xmlns="ca82dde9-3436-4d3d-bddd-d31447390034">
      <Value>371</Value>
      <Value>1730</Value>
      <Value>45</Value>
      <Value>25</Value>
      <Value>1312</Value>
      <Value>87</Value>
    </TaxCatchAll>
    <OECDYear xmlns="54c4cd27-f286-408f-9ce0-33c1e0f3ab39" xsi:nil="true"/>
  </documentManagement>
</p:properties>
</file>

<file path=customXml/item5.xml><?xml version="1.0" encoding="utf-8"?>
<?mso-contentType ?>
<CtFieldPriority xmlns="http://www.oecd.org/eshare/projectsentre/CtFieldPriority/" xmlns:i="http://www.w3.org/2001/XMLSchema-instance">
  <PriorityFields xmlns:a="http://schemas.microsoft.com/2003/10/Serialization/Arrays">
    <a:string>Title</a:string>
    <a:string>OECDCountry</a:string>
    <a:string>OECDTopic</a:string>
    <a:string>OECDKeywords</a:string>
  </PriorityFields>
</CtFieldPriority>
</file>

<file path=customXml/item6.xml><?xml version="1.0" encoding="utf-8"?>
<?mso-contentType ?>
<spe:Receivers xmlns:spe="http://schemas.microsoft.com/sharepoint/events"/>
</file>

<file path=customXml/itemProps1.xml><?xml version="1.0" encoding="utf-8"?>
<ds:datastoreItem xmlns:ds="http://schemas.openxmlformats.org/officeDocument/2006/customXml" ds:itemID="{1446E599-DC97-4DB0-93B8-32188FC26B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c4cd27-f286-408f-9ce0-33c1e0f3ab39"/>
    <ds:schemaRef ds:uri="218edd1d-d930-43a9-98e4-fcc7048dc93f"/>
    <ds:schemaRef ds:uri="f4895bf2-9ca5-4628-9927-264e60050b64"/>
    <ds:schemaRef ds:uri="http://schemas.microsoft.com/sharepoint/v3"/>
    <ds:schemaRef ds:uri="c9f238dd-bb73-4aef-a7a5-d644ad823e52"/>
    <ds:schemaRef ds:uri="ca82dde9-3436-4d3d-bddd-d314473900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A9B1A38-48E8-447D-9EC5-12E7DBC581BA}">
  <ds:schemaRefs>
    <ds:schemaRef ds:uri="http://schemas.microsoft.com/sharepoint/v3/contenttype/forms"/>
  </ds:schemaRefs>
</ds:datastoreItem>
</file>

<file path=customXml/itemProps3.xml><?xml version="1.0" encoding="utf-8"?>
<ds:datastoreItem xmlns:ds="http://schemas.openxmlformats.org/officeDocument/2006/customXml" ds:itemID="{8E44E05A-2BA6-402C-8272-D58FAC54E78E}">
  <ds:schemaRefs>
    <ds:schemaRef ds:uri="Microsoft.SharePoint.Taxonomy.ContentTypeSync"/>
  </ds:schemaRefs>
</ds:datastoreItem>
</file>

<file path=customXml/itemProps4.xml><?xml version="1.0" encoding="utf-8"?>
<ds:datastoreItem xmlns:ds="http://schemas.openxmlformats.org/officeDocument/2006/customXml" ds:itemID="{38E876E9-76CA-4ABE-8BE7-7A708BF2DEFC}">
  <ds:schemaRefs>
    <ds:schemaRef ds:uri="http://purl.org/dc/terms/"/>
    <ds:schemaRef ds:uri="218edd1d-d930-43a9-98e4-fcc7048dc93f"/>
    <ds:schemaRef ds:uri="c9f238dd-bb73-4aef-a7a5-d644ad823e52"/>
    <ds:schemaRef ds:uri="http://schemas.microsoft.com/office/2006/documentManagement/types"/>
    <ds:schemaRef ds:uri="f4895bf2-9ca5-4628-9927-264e60050b64"/>
    <ds:schemaRef ds:uri="ca82dde9-3436-4d3d-bddd-d31447390034"/>
    <ds:schemaRef ds:uri="http://purl.org/dc/elements/1.1/"/>
    <ds:schemaRef ds:uri="http://schemas.microsoft.com/office/2006/metadata/properties"/>
    <ds:schemaRef ds:uri="54c4cd27-f286-408f-9ce0-33c1e0f3ab39"/>
    <ds:schemaRef ds:uri="http://schemas.microsoft.com/sharepoint/v3"/>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customXml/itemProps5.xml><?xml version="1.0" encoding="utf-8"?>
<ds:datastoreItem xmlns:ds="http://schemas.openxmlformats.org/officeDocument/2006/customXml" ds:itemID="{6D34F859-8E7C-4DE9-BF3D-31E399C17176}">
  <ds:schemaRefs>
    <ds:schemaRef ds:uri="http://www.oecd.org/eshare/projectsentre/CtFieldPriority/"/>
    <ds:schemaRef ds:uri="http://schemas.microsoft.com/2003/10/Serialization/Arrays"/>
  </ds:schemaRefs>
</ds:datastoreItem>
</file>

<file path=customXml/itemProps6.xml><?xml version="1.0" encoding="utf-8"?>
<ds:datastoreItem xmlns:ds="http://schemas.openxmlformats.org/officeDocument/2006/customXml" ds:itemID="{49246E20-A726-4F66-8220-2C97EB61D0B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31534</TotalTime>
  <Words>1301</Words>
  <Application>Microsoft Office PowerPoint</Application>
  <PresentationFormat>On-screen Show (4:3)</PresentationFormat>
  <Paragraphs>106</Paragraphs>
  <Slides>17</Slides>
  <Notes>15</Notes>
  <HiddenSlides>4</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Arial</vt:lpstr>
      <vt:lpstr>Calibri</vt:lpstr>
      <vt:lpstr>Calibri Light</vt:lpstr>
      <vt:lpstr>Constantia</vt:lpstr>
      <vt:lpstr>Georgia</vt:lpstr>
      <vt:lpstr>Helvetica 65 Medium</vt:lpstr>
      <vt:lpstr>Default Design</vt:lpstr>
      <vt:lpstr>PPT2021</vt:lpstr>
      <vt:lpstr>1_OECD_English_white</vt:lpstr>
      <vt:lpstr>Agriculture and Food Security: Global challenges and local solutions </vt:lpstr>
      <vt:lpstr>In the last two years, global agricultural commodity prices have increased strongly</vt:lpstr>
      <vt:lpstr>Food systems are facing a daunting triple challenge</vt:lpstr>
      <vt:lpstr>Current disruptions add to these challenges</vt:lpstr>
      <vt:lpstr>Global food security impacts of trade disruptions (Scenario results)</vt:lpstr>
      <vt:lpstr>OECD-FAO Agricultural Outlook</vt:lpstr>
      <vt:lpstr> Low and middle-income countries drive food demand growth</vt:lpstr>
      <vt:lpstr>Limited convergence in diet composition </vt:lpstr>
      <vt:lpstr>Biofuel share of agricultural commodities is stabilizing</vt:lpstr>
      <vt:lpstr>Growth in crop production driven by growth in yields</vt:lpstr>
      <vt:lpstr>A few countries/regions dominate livestock production</vt:lpstr>
      <vt:lpstr>Declining carbon intensity of agricultural production</vt:lpstr>
      <vt:lpstr>Trade is essential for global food security</vt:lpstr>
      <vt:lpstr>Long-term evolution of commodity prices, in real terms</vt:lpstr>
      <vt:lpstr>PowerPoint Presentation</vt:lpstr>
      <vt:lpstr>Innovation, biosecurity and infrastructure can boost sustainable productivity growth</vt:lpstr>
      <vt:lpstr>PowerPoint Presentation</vt:lpstr>
    </vt:vector>
  </TitlesOfParts>
  <Company>OECD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GAY Hubertus, TAD/ATM</dc:creator>
  <cp:lastModifiedBy>JACKSON Lee Ann, TAD/ATM</cp:lastModifiedBy>
  <cp:revision>369</cp:revision>
  <cp:lastPrinted>2022-06-28T16:56:56Z</cp:lastPrinted>
  <dcterms:created xsi:type="dcterms:W3CDTF">2018-07-02T09:32:52Z</dcterms:created>
  <dcterms:modified xsi:type="dcterms:W3CDTF">2022-07-12T13:10:28Z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0x0101008B4DD370EC31429186F3AD49F0D3098F00D44DBCB9EB4F45278CB5C9765BE5299500A4858B360C6A491AA753F8BCA47AA91000D80372FEABFE854F9128995BC20FFDE0</vt:lpwstr>
  </property>
  <property fmtid="{D5CDD505-2E9C-101B-9397-08002B2CF9AE}" pid="3" name="OECDCountry">
    <vt:lpwstr/>
  </property>
  <property fmtid="{D5CDD505-2E9C-101B-9397-08002B2CF9AE}" pid="4" name="OECDTopic">
    <vt:lpwstr>45;#Agriculture|498e4f01-3972-4783-be99-3da401d0d093;#87;#Commodities|d7c646e2-4340-40f7-9d4d-56bb7a074a92</vt:lpwstr>
  </property>
  <property fmtid="{D5CDD505-2E9C-101B-9397-08002B2CF9AE}" pid="5" name="OECDCommittee">
    <vt:lpwstr>25;#Committee for Agriculture|a44c7578-aba1-48cd-a12f-5dc669ecb807</vt:lpwstr>
  </property>
  <property fmtid="{D5CDD505-2E9C-101B-9397-08002B2CF9AE}" pid="6" name="OECDPWB">
    <vt:lpwstr>1312;#3.2.2.1 Medium Term Prospects for Markets and Policies (five analytical reports, two annual Outlook reports and one regional Outlook report, three annual policy scenarios, two conferences, seven meetings, one database)|aff9525e-5ca4-471b-a6c5-189823</vt:lpwstr>
  </property>
  <property fmtid="{D5CDD505-2E9C-101B-9397-08002B2CF9AE}" pid="7" name="OECDKeywords">
    <vt:lpwstr>1730;#Agricultural Outlook 2018|d3a437a4-8e85-4f68-a768-186899733b31</vt:lpwstr>
  </property>
  <property fmtid="{D5CDD505-2E9C-101B-9397-08002B2CF9AE}" pid="8" name="OECDHorizontalProjects">
    <vt:lpwstr/>
  </property>
  <property fmtid="{D5CDD505-2E9C-101B-9397-08002B2CF9AE}" pid="9" name="OECDProjectOwnerStructure">
    <vt:lpwstr>371;#TAD/ATM|7009e185-66c0-4ac0-b493-38eef35eff57</vt:lpwstr>
  </property>
  <property fmtid="{D5CDD505-2E9C-101B-9397-08002B2CF9AE}" pid="10" name="eShareOrganisationTaxHTField0">
    <vt:lpwstr/>
  </property>
  <property fmtid="{D5CDD505-2E9C-101B-9397-08002B2CF9AE}" pid="11" name="OECDOrganisation">
    <vt:lpwstr/>
  </property>
  <property fmtid="{D5CDD505-2E9C-101B-9397-08002B2CF9AE}" pid="12" name="_docset_NoMedatataSyncRequired">
    <vt:lpwstr>False</vt:lpwstr>
  </property>
</Properties>
</file>